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91" r:id="rId11"/>
    <p:sldId id="265" r:id="rId12"/>
    <p:sldId id="266" r:id="rId13"/>
    <p:sldId id="267" r:id="rId14"/>
    <p:sldId id="268" r:id="rId15"/>
    <p:sldId id="269" r:id="rId16"/>
    <p:sldId id="270" r:id="rId17"/>
    <p:sldId id="271" r:id="rId18"/>
    <p:sldId id="272" r:id="rId19"/>
    <p:sldId id="274" r:id="rId20"/>
    <p:sldId id="275" r:id="rId21"/>
    <p:sldId id="276" r:id="rId22"/>
    <p:sldId id="278" r:id="rId23"/>
    <p:sldId id="279" r:id="rId24"/>
    <p:sldId id="280" r:id="rId25"/>
    <p:sldId id="290" r:id="rId26"/>
    <p:sldId id="281" r:id="rId27"/>
    <p:sldId id="282" r:id="rId28"/>
    <p:sldId id="283" r:id="rId29"/>
    <p:sldId id="284" r:id="rId30"/>
    <p:sldId id="285" r:id="rId31"/>
    <p:sldId id="286" r:id="rId32"/>
    <p:sldId id="289" r:id="rId3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06/08/1439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06/08/1439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Polydipsia" TargetMode="External"/><Relationship Id="rId2" Type="http://schemas.openxmlformats.org/officeDocument/2006/relationships/hyperlink" Target="http://en.wikipedia.org/wiki/Polyuria" TargetMode="External"/><Relationship Id="rId1" Type="http://schemas.openxmlformats.org/officeDocument/2006/relationships/slideLayout" Target="../slideLayouts/slideLayout2.xml"/><Relationship Id="rId5" Type="http://schemas.openxmlformats.org/officeDocument/2006/relationships/hyperlink" Target="http://en.wikipedia.org/wiki/Starvation" TargetMode="External"/><Relationship Id="rId4" Type="http://schemas.openxmlformats.org/officeDocument/2006/relationships/hyperlink" Target="http://en.wikipedia.org/wiki/Osmotic_diuresi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Polydipsia" TargetMode="External"/><Relationship Id="rId7" Type="http://schemas.openxmlformats.org/officeDocument/2006/relationships/hyperlink" Target="http://en.wikipedia.org/wiki/Diabetes_in_dogs#cite_note-Eye-48" TargetMode="External"/><Relationship Id="rId2" Type="http://schemas.openxmlformats.org/officeDocument/2006/relationships/hyperlink" Target="http://en.wikipedia.org/wiki/Symptom" TargetMode="External"/><Relationship Id="rId1" Type="http://schemas.openxmlformats.org/officeDocument/2006/relationships/slideLayout" Target="../slideLayouts/slideLayout2.xml"/><Relationship Id="rId6" Type="http://schemas.openxmlformats.org/officeDocument/2006/relationships/hyperlink" Target="http://en.wikipedia.org/wiki/Cataracts" TargetMode="External"/><Relationship Id="rId5" Type="http://schemas.openxmlformats.org/officeDocument/2006/relationships/hyperlink" Target="http://en.wikipedia.org/wiki/Polyphagia" TargetMode="External"/><Relationship Id="rId4" Type="http://schemas.openxmlformats.org/officeDocument/2006/relationships/hyperlink" Target="http://en.wikipedia.org/wiki/Polyuria"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Diabetes_in_dogs#Ketones_.E2.80.93_ketoacidosis" TargetMode="External"/><Relationship Id="rId2" Type="http://schemas.openxmlformats.org/officeDocument/2006/relationships/hyperlink" Target="http://en.wikipedia.org/wiki/Ketosis" TargetMode="External"/><Relationship Id="rId1" Type="http://schemas.openxmlformats.org/officeDocument/2006/relationships/slideLayout" Target="../slideLayouts/slideLayout2.xml"/><Relationship Id="rId5" Type="http://schemas.openxmlformats.org/officeDocument/2006/relationships/hyperlink" Target="http://en.wikipedia.org/wiki/Neuropathy" TargetMode="External"/><Relationship Id="rId4" Type="http://schemas.openxmlformats.org/officeDocument/2006/relationships/hyperlink" Target="http://en.wikipedia.org/wiki/Cataract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Diabetes_mellitus_type_2" TargetMode="External"/><Relationship Id="rId2" Type="http://schemas.openxmlformats.org/officeDocument/2006/relationships/hyperlink" Target="http://en.wikipedia.org/wiki/Anti-diabetic_drug" TargetMode="External"/><Relationship Id="rId1" Type="http://schemas.openxmlformats.org/officeDocument/2006/relationships/slideLayout" Target="../slideLayouts/slideLayout2.xml"/><Relationship Id="rId5" Type="http://schemas.openxmlformats.org/officeDocument/2006/relationships/hyperlink" Target="http://en.wikipedia.org/wiki/GI_tract" TargetMode="External"/><Relationship Id="rId4" Type="http://schemas.openxmlformats.org/officeDocument/2006/relationships/hyperlink" Target="http://en.wikipedia.org/wiki/Glucose#Sources_and_absorptio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en.wikipedia.org/wiki/Fructosamin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en.wikipedia.org/wiki/NPH_insuli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Endocrine_pancreas" TargetMode="External"/><Relationship Id="rId2" Type="http://schemas.openxmlformats.org/officeDocument/2006/relationships/hyperlink" Target="http://en.wikipedia.org/wiki/Beta_cell" TargetMode="External"/><Relationship Id="rId1" Type="http://schemas.openxmlformats.org/officeDocument/2006/relationships/slideLayout" Target="../slideLayouts/slideLayout2.xml"/><Relationship Id="rId6" Type="http://schemas.openxmlformats.org/officeDocument/2006/relationships/hyperlink" Target="http://en.wikipedia.org/wiki/Exogenous" TargetMode="External"/><Relationship Id="rId5" Type="http://schemas.openxmlformats.org/officeDocument/2006/relationships/hyperlink" Target="http://en.wikipedia.org/wiki/Pancreas" TargetMode="External"/><Relationship Id="rId4" Type="http://schemas.openxmlformats.org/officeDocument/2006/relationships/hyperlink" Target="http://en.wikipedia.org/wiki/Type_1_diabete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en.wikipedia.org/wiki/Hyperlipidemia" TargetMode="External"/><Relationship Id="rId2" Type="http://schemas.openxmlformats.org/officeDocument/2006/relationships/hyperlink" Target="http://en.wikipedia.org/wiki/Basal_(medicin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en.wikipedia.org/wiki/Glucomete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n.wikipedia.org/wiki/Glucosuria" TargetMode="External"/><Relationship Id="rId2" Type="http://schemas.openxmlformats.org/officeDocument/2006/relationships/hyperlink" Target="http://en.wikipedia.org/wiki/Clinistrip" TargetMode="External"/><Relationship Id="rId1" Type="http://schemas.openxmlformats.org/officeDocument/2006/relationships/slideLayout" Target="../slideLayouts/slideLayout2.xml"/><Relationship Id="rId6" Type="http://schemas.openxmlformats.org/officeDocument/2006/relationships/hyperlink" Target="http://en.wikipedia.org/wiki/Diabetic_hypoglycemia" TargetMode="External"/><Relationship Id="rId5" Type="http://schemas.openxmlformats.org/officeDocument/2006/relationships/hyperlink" Target="http://en.wikipedia.org/wiki/Diabetes_mellitus#Management" TargetMode="External"/><Relationship Id="rId4" Type="http://schemas.openxmlformats.org/officeDocument/2006/relationships/hyperlink" Target="http://en.wikipedia.org/wiki/Blood_sugar#Measurement_technique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en.wikipedia.org/wiki/Vomiting" TargetMode="External"/><Relationship Id="rId2" Type="http://schemas.openxmlformats.org/officeDocument/2006/relationships/hyperlink" Target="http://en.wiktionary.org/wiki/potentiate" TargetMode="External"/><Relationship Id="rId1" Type="http://schemas.openxmlformats.org/officeDocument/2006/relationships/slideLayout" Target="../slideLayouts/slideLayout2.xml"/><Relationship Id="rId4" Type="http://schemas.openxmlformats.org/officeDocument/2006/relationships/hyperlink" Target="http://en.wikipedia.org/wiki/Diarrhea"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en.wikipedia.org/wiki/Diabetes_in_dogs#cite_note-AAHA-45"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en.wikipedia.org/wiki/Aspiration_pneumon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Diabetes_insipidus" TargetMode="External"/><Relationship Id="rId2" Type="http://schemas.openxmlformats.org/officeDocument/2006/relationships/hyperlink" Target="http://en.wikipedia.org/wiki/Diabetes_in_cats" TargetMode="External"/><Relationship Id="rId1" Type="http://schemas.openxmlformats.org/officeDocument/2006/relationships/slideLayout" Target="../slideLayouts/slideLayout2.xml"/><Relationship Id="rId4" Type="http://schemas.openxmlformats.org/officeDocument/2006/relationships/hyperlink" Target="http://en.wikipedia.org/wiki/Vasopressin"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en.wikipedia.org/wiki/Honey" TargetMode="External"/><Relationship Id="rId2" Type="http://schemas.openxmlformats.org/officeDocument/2006/relationships/hyperlink" Target="http://en.wikipedia.org/wiki/Corn_syrup" TargetMode="External"/><Relationship Id="rId1" Type="http://schemas.openxmlformats.org/officeDocument/2006/relationships/slideLayout" Target="../slideLayouts/slideLayout2.xml"/><Relationship Id="rId5" Type="http://schemas.openxmlformats.org/officeDocument/2006/relationships/hyperlink" Target="http://en.wikipedia.org/wiki/Sublingual_administration" TargetMode="External"/><Relationship Id="rId4" Type="http://schemas.openxmlformats.org/officeDocument/2006/relationships/hyperlink" Target="http://en.wikipedia.org/wiki/Maple_syru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en.wikipedia.org/wiki/Carbohydrate#Nutrition" TargetMode="External"/><Relationship Id="rId2" Type="http://schemas.openxmlformats.org/officeDocument/2006/relationships/hyperlink" Target="http://en.wikipedia.org/wiki/Simple_carbohydrate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en.wikipedia.org/wiki/Hypoglycemia#Treat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Overweight" TargetMode="External"/><Relationship Id="rId2" Type="http://schemas.openxmlformats.org/officeDocument/2006/relationships/hyperlink" Target="http://en.wikipedia.org/wiki/Do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n.wikipedia.org/wiki/Insulin_resistan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List_of_dog_diseases#Endocrine_diseases" TargetMode="External"/><Relationship Id="rId2" Type="http://schemas.openxmlformats.org/officeDocument/2006/relationships/hyperlink" Target="http://en.wikipedia.org/wiki/Estrus#Estrus" TargetMode="External"/><Relationship Id="rId1" Type="http://schemas.openxmlformats.org/officeDocument/2006/relationships/slideLayout" Target="../slideLayouts/slideLayout2.xml"/><Relationship Id="rId5" Type="http://schemas.openxmlformats.org/officeDocument/2006/relationships/hyperlink" Target="http://en.wikipedia.org/wiki/Cushing's_syndrome" TargetMode="External"/><Relationship Id="rId4" Type="http://schemas.openxmlformats.org/officeDocument/2006/relationships/hyperlink" Target="http://en.wikipedia.org/wiki/Neutering#Females_.28spaying.2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Anabolism" TargetMode="External"/><Relationship Id="rId2" Type="http://schemas.openxmlformats.org/officeDocument/2006/relationships/hyperlink" Target="http://en.wikipedia.org/wiki/Glucose#Function" TargetMode="External"/><Relationship Id="rId1" Type="http://schemas.openxmlformats.org/officeDocument/2006/relationships/slideLayout" Target="../slideLayouts/slideLayout2.xml"/><Relationship Id="rId4" Type="http://schemas.openxmlformats.org/officeDocument/2006/relationships/hyperlink" Target="http://en.wikipedia.org/wiki/Catabolis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Glycosuria" TargetMode="External"/><Relationship Id="rId2" Type="http://schemas.openxmlformats.org/officeDocument/2006/relationships/hyperlink" Target="http://en.wikipedia.org/wiki/Nephron#Renal_tubul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V="1">
            <a:off x="685800" y="188640"/>
            <a:ext cx="7772400" cy="144017"/>
          </a:xfrm>
        </p:spPr>
        <p:txBody>
          <a:bodyPr>
            <a:normAutofit fontScale="90000"/>
          </a:bodyPr>
          <a:lstStyle/>
          <a:p>
            <a:endParaRPr lang="ar-IQ" dirty="0"/>
          </a:p>
        </p:txBody>
      </p:sp>
      <p:sp>
        <p:nvSpPr>
          <p:cNvPr id="3" name="عنوان فرعي 2"/>
          <p:cNvSpPr>
            <a:spLocks noGrp="1"/>
          </p:cNvSpPr>
          <p:nvPr>
            <p:ph type="subTitle" idx="1"/>
          </p:nvPr>
        </p:nvSpPr>
        <p:spPr>
          <a:xfrm>
            <a:off x="0" y="0"/>
            <a:ext cx="8532440" cy="6669360"/>
          </a:xfrm>
        </p:spPr>
        <p:txBody>
          <a:bodyPr/>
          <a:lstStyle/>
          <a:p>
            <a:endParaRPr lang="en-US" dirty="0" smtClean="0"/>
          </a:p>
          <a:p>
            <a:endParaRPr lang="en-US" dirty="0" smtClean="0"/>
          </a:p>
          <a:p>
            <a:endParaRPr lang="en-US" dirty="0" smtClean="0"/>
          </a:p>
          <a:p>
            <a:r>
              <a:rPr lang="en-US" sz="4800" b="1" dirty="0" smtClean="0">
                <a:solidFill>
                  <a:srgbClr val="C00000"/>
                </a:solidFill>
              </a:rPr>
              <a:t>Diabetes mellitus in Dog</a:t>
            </a:r>
            <a:endParaRPr lang="ar-IQ" sz="4800"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en-US" dirty="0"/>
          </a:p>
        </p:txBody>
      </p:sp>
      <p:sp>
        <p:nvSpPr>
          <p:cNvPr id="3" name="عنصر نائب للمحتوى 2"/>
          <p:cNvSpPr>
            <a:spLocks noGrp="1"/>
          </p:cNvSpPr>
          <p:nvPr>
            <p:ph idx="1"/>
          </p:nvPr>
        </p:nvSpPr>
        <p:spPr>
          <a:xfrm>
            <a:off x="107504" y="188640"/>
            <a:ext cx="8928992" cy="6552728"/>
          </a:xfrm>
        </p:spPr>
        <p:txBody>
          <a:bodyPr/>
          <a:lstStyle/>
          <a:p>
            <a:pPr lvl="0" algn="l">
              <a:buNone/>
            </a:pPr>
            <a:r>
              <a:rPr lang="en-US" dirty="0">
                <a:solidFill>
                  <a:prstClr val="black"/>
                </a:solidFill>
              </a:rPr>
              <a:t>It is the </a:t>
            </a:r>
            <a:r>
              <a:rPr lang="en-US" dirty="0">
                <a:solidFill>
                  <a:prstClr val="black"/>
                </a:solidFill>
                <a:hlinkClick r:id="rId2" tooltip="Polyuria"/>
              </a:rPr>
              <a:t>polyuria</a:t>
            </a:r>
            <a:r>
              <a:rPr lang="en-US" dirty="0">
                <a:solidFill>
                  <a:prstClr val="black"/>
                </a:solidFill>
              </a:rPr>
              <a:t>, or over-frequent urination, which causes </a:t>
            </a:r>
            <a:r>
              <a:rPr lang="en-US" dirty="0">
                <a:solidFill>
                  <a:prstClr val="black"/>
                </a:solidFill>
                <a:hlinkClick r:id="rId3" tooltip="Polydipsia"/>
              </a:rPr>
              <a:t>polydipsia</a:t>
            </a:r>
            <a:r>
              <a:rPr lang="en-US" dirty="0">
                <a:solidFill>
                  <a:prstClr val="black"/>
                </a:solidFill>
              </a:rPr>
              <a:t>, or excessive water </a:t>
            </a:r>
            <a:endParaRPr lang="en-US" dirty="0" smtClean="0">
              <a:solidFill>
                <a:prstClr val="black"/>
              </a:solidFill>
            </a:endParaRPr>
          </a:p>
          <a:p>
            <a:pPr lvl="0" algn="l">
              <a:buNone/>
            </a:pPr>
            <a:r>
              <a:rPr lang="en-US" dirty="0" smtClean="0">
                <a:solidFill>
                  <a:prstClr val="black"/>
                </a:solidFill>
              </a:rPr>
              <a:t> consumption, through an </a:t>
            </a:r>
            <a:r>
              <a:rPr lang="en-US" dirty="0" smtClean="0">
                <a:solidFill>
                  <a:prstClr val="black"/>
                </a:solidFill>
                <a:hlinkClick r:id="rId4" tooltip="Osmotic diuresis"/>
              </a:rPr>
              <a:t>osmotic process</a:t>
            </a:r>
            <a:r>
              <a:rPr lang="en-US" dirty="0" smtClean="0">
                <a:solidFill>
                  <a:prstClr val="black"/>
                </a:solidFill>
              </a:rPr>
              <a:t>.</a:t>
            </a:r>
            <a:endParaRPr lang="ar-IQ" dirty="0" smtClean="0">
              <a:solidFill>
                <a:prstClr val="black"/>
              </a:solidFill>
            </a:endParaRPr>
          </a:p>
          <a:p>
            <a:pPr lvl="0" algn="l">
              <a:buNone/>
            </a:pPr>
            <a:r>
              <a:rPr lang="en-US" dirty="0" smtClean="0">
                <a:solidFill>
                  <a:prstClr val="black"/>
                </a:solidFill>
              </a:rPr>
              <a:t>-Even </a:t>
            </a:r>
            <a:r>
              <a:rPr lang="en-US" dirty="0">
                <a:solidFill>
                  <a:prstClr val="black"/>
                </a:solidFill>
              </a:rPr>
              <a:t>though there is an overabundance of glucose, the lack of insulin does not allow it to enter the cells. </a:t>
            </a:r>
          </a:p>
          <a:p>
            <a:pPr lvl="0" algn="l">
              <a:buNone/>
            </a:pPr>
            <a:r>
              <a:rPr lang="en-US" dirty="0">
                <a:solidFill>
                  <a:srgbClr val="C00000"/>
                </a:solidFill>
              </a:rPr>
              <a:t>As a result, </a:t>
            </a:r>
            <a:r>
              <a:rPr lang="en-US" dirty="0">
                <a:solidFill>
                  <a:prstClr val="black"/>
                </a:solidFill>
              </a:rPr>
              <a:t>they are</a:t>
            </a:r>
            <a:r>
              <a:rPr lang="en-US" b="1" dirty="0">
                <a:solidFill>
                  <a:prstClr val="black"/>
                </a:solidFill>
              </a:rPr>
              <a:t> not able to receive nourishment from their normal glucose source.</a:t>
            </a:r>
            <a:r>
              <a:rPr lang="en-US" dirty="0">
                <a:solidFill>
                  <a:prstClr val="black"/>
                </a:solidFill>
              </a:rPr>
              <a:t> The </a:t>
            </a:r>
            <a:r>
              <a:rPr lang="en-US" dirty="0">
                <a:solidFill>
                  <a:srgbClr val="002060"/>
                </a:solidFill>
              </a:rPr>
              <a:t>body begins using fat for this purpose, causing weight loss; the process is similar to that of </a:t>
            </a:r>
            <a:r>
              <a:rPr lang="en-US" dirty="0">
                <a:solidFill>
                  <a:prstClr val="black"/>
                </a:solidFill>
                <a:hlinkClick r:id="rId5" tooltip="Starvation"/>
              </a:rPr>
              <a:t>starvation</a:t>
            </a:r>
            <a:endParaRPr lang="en-US" dirty="0">
              <a:solidFill>
                <a:prstClr val="black"/>
              </a:solidFill>
            </a:endParaRPr>
          </a:p>
          <a:p>
            <a:pPr marL="0" indent="0" algn="l">
              <a:buNone/>
            </a:pPr>
            <a:endParaRPr lang="en-US" dirty="0"/>
          </a:p>
        </p:txBody>
      </p:sp>
    </p:spTree>
    <p:extLst>
      <p:ext uri="{BB962C8B-B14F-4D97-AF65-F5344CB8AC3E}">
        <p14:creationId xmlns:p14="http://schemas.microsoft.com/office/powerpoint/2010/main" val="723300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88640"/>
            <a:ext cx="8229600" cy="85998"/>
          </a:xfrm>
        </p:spPr>
        <p:txBody>
          <a:bodyPr>
            <a:normAutofit fontScale="90000"/>
          </a:bodyPr>
          <a:lstStyle/>
          <a:p>
            <a:endParaRPr lang="ar-IQ" dirty="0"/>
          </a:p>
        </p:txBody>
      </p:sp>
      <p:sp>
        <p:nvSpPr>
          <p:cNvPr id="3" name="عنصر نائب للمحتوى 2"/>
          <p:cNvSpPr>
            <a:spLocks noGrp="1"/>
          </p:cNvSpPr>
          <p:nvPr>
            <p:ph idx="1"/>
          </p:nvPr>
        </p:nvSpPr>
        <p:spPr>
          <a:xfrm>
            <a:off x="323528" y="188640"/>
            <a:ext cx="8363272" cy="6336704"/>
          </a:xfrm>
        </p:spPr>
        <p:txBody>
          <a:bodyPr/>
          <a:lstStyle/>
          <a:p>
            <a:pPr lvl="0" algn="l" rtl="0">
              <a:buNone/>
            </a:pPr>
            <a:r>
              <a:rPr lang="en-US" sz="3000" b="1" dirty="0">
                <a:solidFill>
                  <a:prstClr val="black"/>
                </a:solidFill>
              </a:rPr>
              <a:t>Symptoms</a:t>
            </a:r>
            <a:r>
              <a:rPr lang="en-US" sz="3000" dirty="0">
                <a:solidFill>
                  <a:prstClr val="black"/>
                </a:solidFill>
              </a:rPr>
              <a:t> </a:t>
            </a:r>
          </a:p>
          <a:p>
            <a:pPr lvl="0" algn="l" rtl="0">
              <a:buFontTx/>
              <a:buChar char="-"/>
            </a:pPr>
            <a:r>
              <a:rPr lang="en-US" sz="3000" dirty="0" smtClean="0">
                <a:solidFill>
                  <a:prstClr val="black"/>
                </a:solidFill>
              </a:rPr>
              <a:t>dog </a:t>
            </a:r>
            <a:r>
              <a:rPr lang="en-US" sz="3000" dirty="0">
                <a:solidFill>
                  <a:prstClr val="black"/>
                </a:solidFill>
              </a:rPr>
              <a:t>has complete cataracts</a:t>
            </a:r>
            <a:r>
              <a:rPr lang="en-US" sz="3000" dirty="0" smtClean="0">
                <a:solidFill>
                  <a:prstClr val="black"/>
                </a:solidFill>
              </a:rPr>
              <a:t>;</a:t>
            </a:r>
          </a:p>
          <a:p>
            <a:pPr lvl="0" algn="l" rtl="0">
              <a:buFontTx/>
              <a:buChar char="-"/>
            </a:pPr>
            <a:r>
              <a:rPr lang="en-US" sz="3000" dirty="0" smtClean="0">
                <a:solidFill>
                  <a:prstClr val="black"/>
                </a:solidFill>
              </a:rPr>
              <a:t> </a:t>
            </a:r>
            <a:r>
              <a:rPr lang="en-US" sz="3000" dirty="0">
                <a:solidFill>
                  <a:prstClr val="black"/>
                </a:solidFill>
              </a:rPr>
              <a:t>the clouding of its eyes can be easily seen. Depending on the condition of the eyes and the overall health of the dog, it is often possible to have them surgically removed, restoring sight</a:t>
            </a:r>
            <a:r>
              <a:rPr lang="en-US" sz="3000" dirty="0" smtClean="0">
                <a:solidFill>
                  <a:prstClr val="black"/>
                </a:solidFill>
              </a:rPr>
              <a:t>.</a:t>
            </a:r>
            <a:endParaRPr lang="en-US" sz="3000" baseline="30000" dirty="0">
              <a:solidFill>
                <a:prstClr val="black"/>
              </a:solidFill>
            </a:endParaRPr>
          </a:p>
          <a:p>
            <a:pPr algn="l">
              <a:buNone/>
            </a:pP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784976" cy="6669360"/>
          </a:xfrm>
        </p:spPr>
        <p:txBody>
          <a:bodyPr>
            <a:normAutofit/>
          </a:bodyPr>
          <a:lstStyle/>
          <a:p>
            <a:pPr algn="l" rtl="0">
              <a:buNone/>
            </a:pPr>
            <a:r>
              <a:rPr lang="en-US" baseline="30000" dirty="0" smtClean="0"/>
              <a:t>-</a:t>
            </a:r>
            <a:r>
              <a:rPr lang="en-US" dirty="0" smtClean="0"/>
              <a:t>Generally there is a gradual onset of the disease over a few weeks, and it may escape unnoticed for a while.</a:t>
            </a:r>
          </a:p>
          <a:p>
            <a:pPr algn="l" rtl="0">
              <a:buNone/>
            </a:pPr>
            <a:r>
              <a:rPr lang="en-US" dirty="0" smtClean="0"/>
              <a:t>- The main </a:t>
            </a:r>
            <a:r>
              <a:rPr lang="en-US" dirty="0" smtClean="0">
                <a:hlinkClick r:id="rId2" tooltip="Symptom"/>
              </a:rPr>
              <a:t>symptoms</a:t>
            </a:r>
            <a:r>
              <a:rPr lang="en-US" dirty="0" smtClean="0"/>
              <a:t> are:</a:t>
            </a:r>
          </a:p>
          <a:p>
            <a:pPr lvl="0" algn="l" rtl="0">
              <a:buNone/>
            </a:pPr>
            <a:r>
              <a:rPr lang="en-US" dirty="0" smtClean="0"/>
              <a:t>-excessive water consumption– </a:t>
            </a:r>
            <a:r>
              <a:rPr lang="en-US" dirty="0" err="1" smtClean="0">
                <a:hlinkClick r:id="rId3" tooltip="Polydipsia"/>
              </a:rPr>
              <a:t>polydipsia</a:t>
            </a:r>
            <a:endParaRPr lang="en-US" dirty="0" smtClean="0"/>
          </a:p>
          <a:p>
            <a:pPr lvl="0" algn="l" rtl="0">
              <a:buNone/>
            </a:pPr>
            <a:r>
              <a:rPr lang="en-US" dirty="0" smtClean="0"/>
              <a:t>-frequent and/or excessive urination–</a:t>
            </a:r>
            <a:r>
              <a:rPr lang="en-US" dirty="0" err="1" smtClean="0">
                <a:hlinkClick r:id="rId4" tooltip="Polyuria"/>
              </a:rPr>
              <a:t>polyuria</a:t>
            </a:r>
            <a:r>
              <a:rPr lang="en-US" dirty="0" smtClean="0"/>
              <a:t>–possible house "accidents“ </a:t>
            </a:r>
          </a:p>
          <a:p>
            <a:pPr lvl="0" algn="l" rtl="0">
              <a:buNone/>
            </a:pPr>
            <a:r>
              <a:rPr lang="en-US" dirty="0" smtClean="0"/>
              <a:t>-greater than average appetite–</a:t>
            </a:r>
            <a:r>
              <a:rPr lang="en-US" dirty="0" err="1" smtClean="0">
                <a:hlinkClick r:id="rId5" tooltip="Polyphagia"/>
              </a:rPr>
              <a:t>polyphagia</a:t>
            </a:r>
            <a:r>
              <a:rPr lang="en-US" dirty="0" smtClean="0"/>
              <a:t>–with either weight loss or maintenance of current weight</a:t>
            </a:r>
          </a:p>
          <a:p>
            <a:pPr lvl="0" algn="l" rtl="0">
              <a:buNone/>
            </a:pPr>
            <a:r>
              <a:rPr lang="en-US" dirty="0" smtClean="0"/>
              <a:t>cloudy eyes–</a:t>
            </a:r>
            <a:r>
              <a:rPr lang="en-US" dirty="0" smtClean="0">
                <a:hlinkClick r:id="rId6" tooltip="Cataracts"/>
              </a:rPr>
              <a:t>Cataracts</a:t>
            </a:r>
            <a:r>
              <a:rPr lang="en-US" baseline="30000" dirty="0" smtClean="0">
                <a:hlinkClick r:id="rId7"/>
              </a:rPr>
              <a:t>[</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88640"/>
            <a:ext cx="8229600" cy="85998"/>
          </a:xfrm>
        </p:spPr>
        <p:txBody>
          <a:bodyPr>
            <a:normAutofit fontScale="90000"/>
          </a:bodyPr>
          <a:lstStyle/>
          <a:p>
            <a:endParaRPr lang="ar-IQ" dirty="0"/>
          </a:p>
        </p:txBody>
      </p:sp>
      <p:sp>
        <p:nvSpPr>
          <p:cNvPr id="3" name="عنصر نائب للمحتوى 2"/>
          <p:cNvSpPr>
            <a:spLocks noGrp="1"/>
          </p:cNvSpPr>
          <p:nvPr>
            <p:ph idx="1"/>
          </p:nvPr>
        </p:nvSpPr>
        <p:spPr>
          <a:xfrm>
            <a:off x="251520" y="188640"/>
            <a:ext cx="8892480" cy="6336704"/>
          </a:xfrm>
        </p:spPr>
        <p:txBody>
          <a:bodyPr>
            <a:normAutofit/>
          </a:bodyPr>
          <a:lstStyle/>
          <a:p>
            <a:pPr algn="l" rtl="0">
              <a:buNone/>
            </a:pPr>
            <a:r>
              <a:rPr lang="en-US" dirty="0" smtClean="0"/>
              <a:t>It is possible that the illness may not be noticed until the dog has symptoms of </a:t>
            </a:r>
            <a:r>
              <a:rPr lang="en-US" dirty="0" smtClean="0">
                <a:hlinkClick r:id="rId2" tooltip="Ketosis"/>
              </a:rPr>
              <a:t>ketosis</a:t>
            </a:r>
            <a:r>
              <a:rPr lang="en-US" dirty="0" smtClean="0"/>
              <a:t> or </a:t>
            </a:r>
            <a:r>
              <a:rPr lang="en-US" dirty="0" err="1" smtClean="0">
                <a:hlinkClick r:id="rId3" tooltip="Diabetes in dogs"/>
              </a:rPr>
              <a:t>ketoacidosis</a:t>
            </a:r>
            <a:r>
              <a:rPr lang="en-US" dirty="0" smtClean="0"/>
              <a:t>. </a:t>
            </a:r>
            <a:r>
              <a:rPr lang="en-US" b="1" dirty="0" smtClean="0">
                <a:solidFill>
                  <a:srgbClr val="C00000"/>
                </a:solidFill>
              </a:rPr>
              <a:t>Management</a:t>
            </a:r>
            <a:endParaRPr lang="en-US" dirty="0" smtClean="0">
              <a:solidFill>
                <a:srgbClr val="C00000"/>
              </a:solidFill>
            </a:endParaRPr>
          </a:p>
          <a:p>
            <a:pPr algn="l">
              <a:buNone/>
            </a:pPr>
            <a:r>
              <a:rPr lang="en-US" dirty="0" smtClean="0"/>
              <a:t>Early diagnosis and </a:t>
            </a:r>
            <a:r>
              <a:rPr lang="en-US" dirty="0" err="1" smtClean="0"/>
              <a:t>interventive</a:t>
            </a:r>
            <a:r>
              <a:rPr lang="en-US" dirty="0" smtClean="0"/>
              <a:t> treatment can mean reduced incidence of complications such as </a:t>
            </a:r>
            <a:r>
              <a:rPr lang="en-US" dirty="0" smtClean="0">
                <a:hlinkClick r:id="rId4" tooltip="Cataracts"/>
              </a:rPr>
              <a:t>cataracts</a:t>
            </a:r>
            <a:r>
              <a:rPr lang="en-US" dirty="0" smtClean="0"/>
              <a:t> and   </a:t>
            </a:r>
            <a:r>
              <a:rPr lang="en-US" dirty="0" smtClean="0">
                <a:hlinkClick r:id="rId5" tooltip="Neuropathy"/>
              </a:rPr>
              <a:t>neuropathy</a:t>
            </a:r>
            <a:r>
              <a:rPr lang="en-US" dirty="0" smtClean="0"/>
              <a:t>.</a:t>
            </a:r>
            <a:endParaRPr lang="en-US" baseline="30000" dirty="0" smtClean="0"/>
          </a:p>
          <a:p>
            <a:pPr algn="l">
              <a:buNone/>
            </a:pPr>
            <a:r>
              <a:rPr lang="en-US" dirty="0" smtClean="0"/>
              <a:t>-Since dogs are insulin dependent, oral drugs are not effective for them.</a:t>
            </a:r>
          </a:p>
          <a:p>
            <a:pPr algn="l">
              <a:buFontTx/>
              <a:buChar char="-"/>
            </a:pPr>
            <a:r>
              <a:rPr lang="en-US" dirty="0" smtClean="0"/>
              <a:t>They must be placed on insulin replacement therapy.</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507288" cy="6408712"/>
          </a:xfrm>
        </p:spPr>
        <p:txBody>
          <a:bodyPr/>
          <a:lstStyle/>
          <a:p>
            <a:pPr algn="l">
              <a:buNone/>
            </a:pPr>
            <a:r>
              <a:rPr lang="en-US" dirty="0" smtClean="0"/>
              <a:t>Approved  </a:t>
            </a:r>
            <a:r>
              <a:rPr lang="en-US" dirty="0" smtClean="0">
                <a:hlinkClick r:id="rId2" tooltip="Anti-diabetic drug"/>
              </a:rPr>
              <a:t>oral diabetes drugs</a:t>
            </a:r>
            <a:r>
              <a:rPr lang="en-US" dirty="0" smtClean="0"/>
              <a:t> can be helpful to sufferers of </a:t>
            </a:r>
            <a:r>
              <a:rPr lang="en-US" dirty="0" smtClean="0">
                <a:hlinkClick r:id="rId3" tooltip="Diabetes mellitus type 2"/>
              </a:rPr>
              <a:t>Type 2 diabetes</a:t>
            </a:r>
            <a:r>
              <a:rPr lang="en-US" dirty="0" smtClean="0"/>
              <a:t> because they work in one of three ways: </a:t>
            </a:r>
          </a:p>
          <a:p>
            <a:pPr algn="l">
              <a:buNone/>
            </a:pPr>
            <a:r>
              <a:rPr lang="en-US" dirty="0" smtClean="0"/>
              <a:t>  1-by inducing the pancreas to produce more insulin,</a:t>
            </a:r>
          </a:p>
          <a:p>
            <a:pPr algn="l">
              <a:buNone/>
            </a:pPr>
            <a:r>
              <a:rPr lang="en-US" dirty="0" smtClean="0"/>
              <a:t>2- by allowing the body to more effectively use the insulin it produces,</a:t>
            </a:r>
          </a:p>
          <a:p>
            <a:pPr algn="l">
              <a:buNone/>
            </a:pPr>
            <a:r>
              <a:rPr lang="en-US" dirty="0" smtClean="0"/>
              <a:t> 3- or by slowing the </a:t>
            </a:r>
            <a:r>
              <a:rPr lang="en-US" dirty="0" smtClean="0">
                <a:hlinkClick r:id="rId4" tooltip="Glucose"/>
              </a:rPr>
              <a:t>glucose absorption</a:t>
            </a:r>
            <a:r>
              <a:rPr lang="en-US" dirty="0" smtClean="0"/>
              <a:t> rate from the </a:t>
            </a:r>
            <a:r>
              <a:rPr lang="en-US" dirty="0" smtClean="0">
                <a:hlinkClick r:id="rId5" tooltip="GI tract"/>
              </a:rPr>
              <a:t>GI tract</a:t>
            </a:r>
            <a:endParaRPr lang="ar-IQ" dirty="0" smtClean="0"/>
          </a:p>
          <a:p>
            <a:pPr algn="l">
              <a:buNone/>
            </a:pP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964488" cy="6408712"/>
          </a:xfrm>
        </p:spPr>
        <p:txBody>
          <a:bodyPr/>
          <a:lstStyle/>
          <a:p>
            <a:pPr algn="l">
              <a:buNone/>
            </a:pPr>
            <a:r>
              <a:rPr lang="en-US" dirty="0" smtClean="0"/>
              <a:t>The goal is to regulate the pet's blood glucose using </a:t>
            </a:r>
            <a:r>
              <a:rPr lang="en-US" u="sng" dirty="0" smtClean="0"/>
              <a:t>i</a:t>
            </a:r>
            <a:r>
              <a:rPr lang="en-US" u="sng" dirty="0" smtClean="0">
                <a:solidFill>
                  <a:srgbClr val="C00000"/>
                </a:solidFill>
              </a:rPr>
              <a:t>nsulin </a:t>
            </a:r>
            <a:r>
              <a:rPr lang="en-US" dirty="0" smtClean="0">
                <a:solidFill>
                  <a:srgbClr val="C00000"/>
                </a:solidFill>
              </a:rPr>
              <a:t>and some </a:t>
            </a:r>
            <a:r>
              <a:rPr lang="en-US" u="sng" dirty="0" smtClean="0">
                <a:solidFill>
                  <a:srgbClr val="C00000"/>
                </a:solidFill>
              </a:rPr>
              <a:t>probable diet</a:t>
            </a:r>
            <a:r>
              <a:rPr lang="en-US" dirty="0" smtClean="0">
                <a:solidFill>
                  <a:srgbClr val="C00000"/>
                </a:solidFill>
              </a:rPr>
              <a:t> and </a:t>
            </a:r>
            <a:r>
              <a:rPr lang="en-US" u="sng" dirty="0" smtClean="0">
                <a:solidFill>
                  <a:srgbClr val="C00000"/>
                </a:solidFill>
              </a:rPr>
              <a:t>daily routine changes</a:t>
            </a:r>
            <a:r>
              <a:rPr lang="en-US" u="sng" dirty="0" smtClean="0"/>
              <a:t>.</a:t>
            </a:r>
          </a:p>
          <a:p>
            <a:pPr algn="l">
              <a:buNone/>
            </a:pPr>
            <a:r>
              <a:rPr lang="en-US" dirty="0" smtClean="0"/>
              <a:t>The process may take a few weeks or many months. -The aim is to keep the blood glucose values in an acceptable range. </a:t>
            </a:r>
          </a:p>
          <a:p>
            <a:pPr algn="l">
              <a:buNone/>
            </a:pPr>
            <a:r>
              <a:rPr lang="en-US" dirty="0" smtClean="0"/>
              <a:t>-The commonly recommended dosing method is by "starting low and going slow“ .</a:t>
            </a:r>
          </a:p>
          <a:p>
            <a:pPr algn="l">
              <a:buNone/>
            </a:pPr>
            <a:r>
              <a:rPr lang="en-US" dirty="0" smtClean="0"/>
              <a:t>Typical starting insulin doses are from</a:t>
            </a:r>
            <a:r>
              <a:rPr lang="en-US" b="1" dirty="0" smtClean="0">
                <a:solidFill>
                  <a:srgbClr val="C00000"/>
                </a:solidFill>
              </a:rPr>
              <a:t> 0.25  to 0.50 IU/kg </a:t>
            </a:r>
            <a:r>
              <a:rPr lang="en-US" dirty="0" smtClean="0"/>
              <a:t>(2.2 lb) of body weight.</a:t>
            </a:r>
          </a:p>
          <a:p>
            <a:pPr algn="l">
              <a:buNone/>
            </a:pP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88640"/>
            <a:ext cx="8229600" cy="85998"/>
          </a:xfrm>
        </p:spPr>
        <p:txBody>
          <a:bodyPr>
            <a:normAutofit fontScale="90000"/>
          </a:bodyPr>
          <a:lstStyle/>
          <a:p>
            <a:endParaRPr lang="ar-IQ" dirty="0"/>
          </a:p>
        </p:txBody>
      </p:sp>
      <p:sp>
        <p:nvSpPr>
          <p:cNvPr id="3" name="عنصر نائب للمحتوى 2"/>
          <p:cNvSpPr>
            <a:spLocks noGrp="1"/>
          </p:cNvSpPr>
          <p:nvPr>
            <p:ph idx="1"/>
          </p:nvPr>
        </p:nvSpPr>
        <p:spPr>
          <a:xfrm>
            <a:off x="0" y="260648"/>
            <a:ext cx="8964488" cy="6597352"/>
          </a:xfrm>
        </p:spPr>
        <p:txBody>
          <a:bodyPr>
            <a:normAutofit fontScale="92500"/>
          </a:bodyPr>
          <a:lstStyle/>
          <a:p>
            <a:pPr algn="l">
              <a:buNone/>
            </a:pPr>
            <a:r>
              <a:rPr lang="en-US" dirty="0" smtClean="0"/>
              <a:t>During the initial process of regulation and periodically there after, the effectiveness of the insulin dose at controlling blood glucose needs to be evaluated. </a:t>
            </a:r>
          </a:p>
          <a:p>
            <a:pPr algn="l">
              <a:buNone/>
            </a:pPr>
            <a:r>
              <a:rPr lang="en-US" dirty="0" smtClean="0"/>
              <a:t>-</a:t>
            </a:r>
            <a:r>
              <a:rPr lang="en-US" dirty="0" smtClean="0">
                <a:solidFill>
                  <a:srgbClr val="C00000"/>
                </a:solidFill>
              </a:rPr>
              <a:t>This is done by a series of blood glucose tests called a curve.</a:t>
            </a:r>
          </a:p>
          <a:p>
            <a:pPr algn="l">
              <a:buNone/>
            </a:pPr>
            <a:r>
              <a:rPr lang="en-US" dirty="0" smtClean="0">
                <a:solidFill>
                  <a:srgbClr val="C00000"/>
                </a:solidFill>
              </a:rPr>
              <a:t>- </a:t>
            </a:r>
            <a:r>
              <a:rPr lang="en-US" dirty="0" smtClean="0"/>
              <a:t>Blood samples are taken and tested at intervals of </a:t>
            </a:r>
            <a:r>
              <a:rPr lang="en-US" b="1" dirty="0" smtClean="0"/>
              <a:t>one to two hours over a 12- or 24-hour</a:t>
            </a:r>
            <a:r>
              <a:rPr lang="en-US" dirty="0" smtClean="0"/>
              <a:t> period The </a:t>
            </a:r>
            <a:r>
              <a:rPr lang="en-US" dirty="0" smtClean="0">
                <a:solidFill>
                  <a:srgbClr val="0070C0"/>
                </a:solidFill>
              </a:rPr>
              <a:t>results are generally transferred into graph form for easier interpretation.</a:t>
            </a:r>
            <a:r>
              <a:rPr lang="en-US" dirty="0" smtClean="0"/>
              <a:t> </a:t>
            </a:r>
          </a:p>
          <a:p>
            <a:pPr algn="l">
              <a:buNone/>
            </a:pPr>
            <a:r>
              <a:rPr lang="en-US" dirty="0" smtClean="0"/>
              <a:t>-They are compared against the feeding and insulin injection times for judgment.</a:t>
            </a:r>
          </a:p>
          <a:p>
            <a:pPr algn="l">
              <a:buFontTx/>
              <a:buChar char="-"/>
            </a:pPr>
            <a:r>
              <a:rPr lang="en-US" dirty="0" smtClean="0"/>
              <a:t>The curve </a:t>
            </a:r>
            <a:r>
              <a:rPr lang="en-US" b="1" dirty="0" smtClean="0"/>
              <a:t>provides information regarding the action of the insulin in the animal.</a:t>
            </a:r>
            <a:r>
              <a:rPr lang="en-US" dirty="0" smtClean="0"/>
              <a:t> </a:t>
            </a:r>
          </a:p>
          <a:p>
            <a:pPr algn="l">
              <a:buNone/>
            </a:pP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88640"/>
            <a:ext cx="8229600" cy="85998"/>
          </a:xfrm>
        </p:spPr>
        <p:txBody>
          <a:bodyPr>
            <a:normAutofit fontScale="90000"/>
          </a:bodyPr>
          <a:lstStyle/>
          <a:p>
            <a:endParaRPr lang="ar-IQ" dirty="0"/>
          </a:p>
        </p:txBody>
      </p:sp>
      <p:sp>
        <p:nvSpPr>
          <p:cNvPr id="3" name="عنصر نائب للمحتوى 2"/>
          <p:cNvSpPr>
            <a:spLocks noGrp="1"/>
          </p:cNvSpPr>
          <p:nvPr>
            <p:ph idx="1"/>
          </p:nvPr>
        </p:nvSpPr>
        <p:spPr>
          <a:xfrm>
            <a:off x="0" y="260648"/>
            <a:ext cx="8892480" cy="6192688"/>
          </a:xfrm>
        </p:spPr>
        <p:txBody>
          <a:bodyPr/>
          <a:lstStyle/>
          <a:p>
            <a:pPr algn="l">
              <a:buNone/>
            </a:pPr>
            <a:r>
              <a:rPr lang="en-US" dirty="0" smtClean="0"/>
              <a:t>-Other diagnostic tests to determine the level of diabetic control are </a:t>
            </a:r>
            <a:r>
              <a:rPr lang="en-US" b="1" dirty="0" err="1" smtClean="0">
                <a:hlinkClick r:id="rId2" tooltip="Fructosamine"/>
              </a:rPr>
              <a:t>fructosamine</a:t>
            </a:r>
            <a:r>
              <a:rPr lang="en-US" b="1" dirty="0" smtClean="0"/>
              <a:t> </a:t>
            </a:r>
            <a:r>
              <a:rPr lang="en-US" dirty="0" smtClean="0"/>
              <a:t>and </a:t>
            </a:r>
            <a:r>
              <a:rPr lang="en-US" b="1" dirty="0" err="1" smtClean="0">
                <a:solidFill>
                  <a:srgbClr val="C00000"/>
                </a:solidFill>
              </a:rPr>
              <a:t>glycosylated</a:t>
            </a:r>
            <a:r>
              <a:rPr lang="en-US" b="1" dirty="0" smtClean="0">
                <a:solidFill>
                  <a:srgbClr val="C00000"/>
                </a:solidFill>
              </a:rPr>
              <a:t> hemoglobin</a:t>
            </a:r>
            <a:r>
              <a:rPr lang="en-US" b="1" dirty="0" smtClean="0">
                <a:solidFill>
                  <a:schemeClr val="accent1"/>
                </a:solidFill>
              </a:rPr>
              <a:t> </a:t>
            </a:r>
            <a:r>
              <a:rPr lang="en-US" dirty="0" smtClean="0"/>
              <a:t>(</a:t>
            </a:r>
            <a:r>
              <a:rPr lang="en-US" dirty="0" err="1" smtClean="0"/>
              <a:t>GHb</a:t>
            </a:r>
            <a:r>
              <a:rPr lang="en-US" dirty="0" smtClean="0"/>
              <a:t>) blood tests which can be useful especially if</a:t>
            </a:r>
            <a:r>
              <a:rPr lang="en-US" b="1" dirty="0" smtClean="0"/>
              <a:t> stress may be a factor.</a:t>
            </a:r>
          </a:p>
          <a:p>
            <a:pPr algn="l">
              <a:buNone/>
            </a:pPr>
            <a:endParaRPr lang="en-US" dirty="0" smtClean="0"/>
          </a:p>
          <a:p>
            <a:pPr algn="l">
              <a:buNone/>
            </a:pPr>
            <a:r>
              <a:rPr lang="en-US" dirty="0" smtClean="0"/>
              <a:t>-While anxiety or stress may influence the results of blood or urine glucose tests, both of these tests measure </a:t>
            </a:r>
            <a:r>
              <a:rPr lang="en-US" b="1" dirty="0" err="1" smtClean="0"/>
              <a:t>glycated</a:t>
            </a:r>
            <a:r>
              <a:rPr lang="en-US" b="1" dirty="0" smtClean="0"/>
              <a:t> proteins</a:t>
            </a:r>
            <a:r>
              <a:rPr lang="en-US" dirty="0" smtClean="0"/>
              <a:t>, which are not affected by them. </a:t>
            </a:r>
          </a:p>
          <a:p>
            <a:pPr algn="l">
              <a:buNone/>
            </a:pP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784976" cy="6408712"/>
          </a:xfrm>
        </p:spPr>
        <p:txBody>
          <a:bodyPr>
            <a:normAutofit lnSpcReduction="10000"/>
          </a:bodyPr>
          <a:lstStyle/>
          <a:p>
            <a:pPr algn="l">
              <a:buNone/>
            </a:pPr>
            <a:r>
              <a:rPr lang="en-US" dirty="0" smtClean="0"/>
              <a:t>-</a:t>
            </a:r>
            <a:r>
              <a:rPr lang="en-US" b="1" dirty="0" err="1" smtClean="0">
                <a:solidFill>
                  <a:srgbClr val="0070C0"/>
                </a:solidFill>
              </a:rPr>
              <a:t>Fructosamine</a:t>
            </a:r>
            <a:r>
              <a:rPr lang="en-US" b="1" dirty="0" smtClean="0">
                <a:solidFill>
                  <a:srgbClr val="0070C0"/>
                </a:solidFill>
              </a:rPr>
              <a:t> </a:t>
            </a:r>
            <a:r>
              <a:rPr lang="en-US" dirty="0" smtClean="0"/>
              <a:t>testing </a:t>
            </a:r>
            <a:r>
              <a:rPr lang="en-US" b="1" dirty="0" smtClean="0"/>
              <a:t>provides information about blood glucose control for an approximate 2- to 4-week period,</a:t>
            </a:r>
          </a:p>
          <a:p>
            <a:pPr algn="l">
              <a:buNone/>
            </a:pPr>
            <a:r>
              <a:rPr lang="en-US" dirty="0" smtClean="0"/>
              <a:t> -</a:t>
            </a:r>
            <a:r>
              <a:rPr lang="en-US" dirty="0" smtClean="0">
                <a:solidFill>
                  <a:srgbClr val="0070C0"/>
                </a:solidFill>
              </a:rPr>
              <a:t>while </a:t>
            </a:r>
            <a:r>
              <a:rPr lang="en-US" sz="2800" b="1" dirty="0">
                <a:solidFill>
                  <a:srgbClr val="C00000"/>
                </a:solidFill>
              </a:rPr>
              <a:t>glycosylated hemoglobin</a:t>
            </a:r>
            <a:r>
              <a:rPr lang="en-US" b="1" dirty="0">
                <a:solidFill>
                  <a:srgbClr val="C00000"/>
                </a:solidFill>
              </a:rPr>
              <a:t> </a:t>
            </a:r>
            <a:r>
              <a:rPr lang="en-US" dirty="0" err="1" smtClean="0">
                <a:solidFill>
                  <a:srgbClr val="0070C0"/>
                </a:solidFill>
              </a:rPr>
              <a:t>GHb</a:t>
            </a:r>
            <a:r>
              <a:rPr lang="en-US" dirty="0" smtClean="0">
                <a:solidFill>
                  <a:srgbClr val="0070C0"/>
                </a:solidFill>
              </a:rPr>
              <a:t> tests </a:t>
            </a:r>
            <a:r>
              <a:rPr lang="en-US" dirty="0" smtClean="0"/>
              <a:t>measure a </a:t>
            </a:r>
            <a:r>
              <a:rPr lang="en-US" b="1" dirty="0" smtClean="0"/>
              <a:t>2- to 4-month period. </a:t>
            </a:r>
          </a:p>
          <a:p>
            <a:pPr algn="l">
              <a:buNone/>
            </a:pPr>
            <a:endParaRPr lang="en-US" b="1" dirty="0" smtClean="0"/>
          </a:p>
          <a:p>
            <a:pPr algn="l">
              <a:buNone/>
            </a:pPr>
            <a:r>
              <a:rPr lang="en-US" dirty="0" smtClean="0"/>
              <a:t>-The diabetic pet is considered regulated when its blood glucose levels remain within an acceptable </a:t>
            </a:r>
            <a:r>
              <a:rPr lang="ar-IQ" dirty="0" smtClean="0"/>
              <a:t>   </a:t>
            </a:r>
            <a:r>
              <a:rPr lang="en-US" dirty="0" smtClean="0"/>
              <a:t>range on a regular basis.</a:t>
            </a:r>
          </a:p>
          <a:p>
            <a:pPr algn="l">
              <a:buNone/>
            </a:pPr>
            <a:r>
              <a:rPr lang="en-US" dirty="0" smtClean="0"/>
              <a:t> </a:t>
            </a:r>
          </a:p>
          <a:p>
            <a:pPr algn="l">
              <a:buNone/>
            </a:pPr>
            <a:r>
              <a:rPr lang="en-US" b="1" dirty="0" smtClean="0"/>
              <a:t>Acceptable levels for dogs are between</a:t>
            </a:r>
          </a:p>
          <a:p>
            <a:pPr algn="l">
              <a:buNone/>
            </a:pPr>
            <a:r>
              <a:rPr lang="en-US" b="1" dirty="0" smtClean="0"/>
              <a:t>  5 and 10 </a:t>
            </a:r>
            <a:r>
              <a:rPr lang="en-US" b="1" dirty="0" err="1" smtClean="0"/>
              <a:t>mmol</a:t>
            </a:r>
            <a:r>
              <a:rPr lang="en-US" b="1" dirty="0" smtClean="0"/>
              <a:t>/L  or      </a:t>
            </a:r>
            <a:r>
              <a:rPr lang="en-US" b="1" u="sng" dirty="0" smtClean="0">
                <a:solidFill>
                  <a:srgbClr val="C00000"/>
                </a:solidFill>
              </a:rPr>
              <a:t>90 to 180 mg/</a:t>
            </a:r>
            <a:r>
              <a:rPr lang="en-US" b="1" u="sng" dirty="0" err="1" smtClean="0">
                <a:solidFill>
                  <a:srgbClr val="C00000"/>
                </a:solidFill>
              </a:rPr>
              <a:t>dL</a:t>
            </a:r>
            <a:r>
              <a:rPr lang="en-US" b="1" u="sng" dirty="0" smtClean="0">
                <a:solidFill>
                  <a:srgbClr val="C00000"/>
                </a:solidFill>
              </a:rPr>
              <a:t>.</a:t>
            </a:r>
            <a:endParaRPr lang="ar-IQ" b="1" u="sng" dirty="0" smtClean="0">
              <a:solidFill>
                <a:srgbClr val="C00000"/>
              </a:solidFill>
            </a:endParaRPr>
          </a:p>
          <a:p>
            <a:pPr algn="l">
              <a:buNone/>
            </a:pP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188640"/>
            <a:ext cx="9144000" cy="6408712"/>
          </a:xfrm>
        </p:spPr>
        <p:txBody>
          <a:bodyPr>
            <a:normAutofit/>
          </a:bodyPr>
          <a:lstStyle/>
          <a:p>
            <a:pPr algn="l" rtl="0">
              <a:buNone/>
            </a:pPr>
            <a:r>
              <a:rPr lang="en-US" b="1" dirty="0" smtClean="0"/>
              <a:t>Insulin therapy</a:t>
            </a:r>
            <a:endParaRPr lang="en-US" dirty="0" smtClean="0"/>
          </a:p>
          <a:p>
            <a:pPr algn="l" rtl="0">
              <a:buNone/>
            </a:pPr>
            <a:r>
              <a:rPr lang="en-US" dirty="0" smtClean="0"/>
              <a:t>The general form of this treatment is an intermediate-acting basal </a:t>
            </a:r>
            <a:r>
              <a:rPr lang="en-US" dirty="0" smtClean="0">
                <a:solidFill>
                  <a:srgbClr val="C00000"/>
                </a:solidFill>
              </a:rPr>
              <a:t>insulin with a regimen of food and insulin every 12 hours,</a:t>
            </a:r>
            <a:r>
              <a:rPr lang="en-US" dirty="0" smtClean="0"/>
              <a:t> with the insulin injection following the meal.</a:t>
            </a:r>
          </a:p>
          <a:p>
            <a:pPr algn="l" rtl="0">
              <a:buNone/>
            </a:pPr>
            <a:r>
              <a:rPr lang="en-US" dirty="0" smtClean="0"/>
              <a:t>- The most commonly used intermediate-acting insulins are </a:t>
            </a:r>
            <a:r>
              <a:rPr lang="en-US" dirty="0" smtClean="0">
                <a:hlinkClick r:id="rId2" tooltip="NPH insulin"/>
              </a:rPr>
              <a:t>NPH</a:t>
            </a:r>
            <a:r>
              <a:rPr lang="en-US" dirty="0" smtClean="0"/>
              <a:t>, also referred to as</a:t>
            </a:r>
            <a:r>
              <a:rPr lang="en-US" b="1" dirty="0" smtClean="0">
                <a:solidFill>
                  <a:srgbClr val="7030A0"/>
                </a:solidFill>
              </a:rPr>
              <a:t> </a:t>
            </a:r>
            <a:r>
              <a:rPr lang="en-US" b="1" dirty="0" err="1" smtClean="0">
                <a:solidFill>
                  <a:srgbClr val="7030A0"/>
                </a:solidFill>
              </a:rPr>
              <a:t>isophane,</a:t>
            </a:r>
            <a:r>
              <a:rPr lang="en-US" dirty="0" err="1" smtClean="0">
                <a:solidFill>
                  <a:srgbClr val="002060"/>
                </a:solidFill>
              </a:rPr>
              <a:t>or</a:t>
            </a:r>
            <a:r>
              <a:rPr lang="en-US" dirty="0" smtClean="0">
                <a:solidFill>
                  <a:srgbClr val="002060"/>
                </a:solidFill>
              </a:rPr>
              <a:t> </a:t>
            </a:r>
            <a:r>
              <a:rPr lang="en-US" b="1" dirty="0" err="1" smtClean="0">
                <a:solidFill>
                  <a:srgbClr val="7030A0"/>
                </a:solidFill>
              </a:rPr>
              <a:t>Caninsulin</a:t>
            </a:r>
            <a:r>
              <a:rPr lang="en-US" dirty="0" smtClean="0">
                <a:solidFill>
                  <a:srgbClr val="002060"/>
                </a:solidFill>
              </a:rPr>
              <a:t>, also known as </a:t>
            </a:r>
            <a:r>
              <a:rPr lang="en-US" b="1" dirty="0" err="1" smtClean="0">
                <a:solidFill>
                  <a:srgbClr val="7030A0"/>
                </a:solidFill>
              </a:rPr>
              <a:t>Vetsulin</a:t>
            </a:r>
            <a:r>
              <a:rPr lang="en-US" b="1" dirty="0" smtClean="0">
                <a:solidFill>
                  <a:srgbClr val="7030A0"/>
                </a:solidFill>
              </a:rPr>
              <a:t>,</a:t>
            </a:r>
            <a:r>
              <a:rPr lang="en-US" dirty="0" smtClean="0">
                <a:solidFill>
                  <a:srgbClr val="7030A0"/>
                </a:solidFill>
              </a:rPr>
              <a:t> a porcine Lente insulin.</a:t>
            </a:r>
          </a:p>
          <a:p>
            <a:pPr algn="l" rtl="0">
              <a:buFontTx/>
              <a:buChar char="-"/>
            </a:pPr>
            <a:r>
              <a:rPr lang="en-US" dirty="0" smtClean="0"/>
              <a:t>While the normal diabetes routine is timed feedings with insulin shots following the meals,</a:t>
            </a:r>
          </a:p>
          <a:p>
            <a:pPr algn="l">
              <a:buNone/>
            </a:pP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188640"/>
            <a:ext cx="9144000" cy="6669360"/>
          </a:xfrm>
        </p:spPr>
        <p:txBody>
          <a:bodyPr>
            <a:normAutofit/>
          </a:bodyPr>
          <a:lstStyle/>
          <a:p>
            <a:pPr algn="l">
              <a:buNone/>
            </a:pPr>
            <a:r>
              <a:rPr lang="en-US" b="1" dirty="0" smtClean="0"/>
              <a:t>Diabetes mellitus</a:t>
            </a:r>
            <a:r>
              <a:rPr lang="en-US" dirty="0" smtClean="0"/>
              <a:t> is a disease in which the </a:t>
            </a:r>
            <a:r>
              <a:rPr lang="en-US" u="sng" dirty="0" smtClean="0">
                <a:hlinkClick r:id="rId2" tooltip="Beta cell"/>
              </a:rPr>
              <a:t>beta cells</a:t>
            </a:r>
            <a:r>
              <a:rPr lang="en-US" dirty="0" smtClean="0"/>
              <a:t> of the </a:t>
            </a:r>
            <a:r>
              <a:rPr lang="en-US" u="sng" dirty="0" smtClean="0">
                <a:hlinkClick r:id="rId3" tooltip="Endocrine pancreas"/>
              </a:rPr>
              <a:t> pancreas</a:t>
            </a:r>
            <a:r>
              <a:rPr lang="en-US" dirty="0" smtClean="0"/>
              <a:t> either </a:t>
            </a:r>
            <a:r>
              <a:rPr lang="en-US" b="1" dirty="0" smtClean="0"/>
              <a:t>stop producing insulin</a:t>
            </a:r>
            <a:r>
              <a:rPr lang="en-US" dirty="0" smtClean="0"/>
              <a:t> or </a:t>
            </a:r>
            <a:r>
              <a:rPr lang="en-US" dirty="0" smtClean="0">
                <a:solidFill>
                  <a:srgbClr val="0070C0"/>
                </a:solidFill>
              </a:rPr>
              <a:t>can no longer produce it in enough quantity for the body's needs.</a:t>
            </a:r>
            <a:r>
              <a:rPr lang="en-US" dirty="0" smtClean="0"/>
              <a:t> </a:t>
            </a:r>
          </a:p>
          <a:p>
            <a:pPr algn="l">
              <a:buNone/>
            </a:pPr>
            <a:r>
              <a:rPr lang="en-US" dirty="0" smtClean="0"/>
              <a:t>-The condition is commonly divided into two types : </a:t>
            </a:r>
          </a:p>
          <a:p>
            <a:pPr algn="l">
              <a:buNone/>
            </a:pPr>
            <a:r>
              <a:rPr lang="en-US" dirty="0" smtClean="0"/>
              <a:t>1-</a:t>
            </a:r>
            <a:r>
              <a:rPr lang="en-US" b="1" dirty="0" smtClean="0">
                <a:solidFill>
                  <a:srgbClr val="C00000"/>
                </a:solidFill>
              </a:rPr>
              <a:t>depending on the origin of the condition</a:t>
            </a:r>
            <a:r>
              <a:rPr lang="en-US" dirty="0" smtClean="0"/>
              <a:t>: </a:t>
            </a:r>
            <a:endParaRPr lang="ar-IQ" dirty="0" smtClean="0"/>
          </a:p>
          <a:p>
            <a:pPr algn="l">
              <a:buNone/>
            </a:pPr>
            <a:r>
              <a:rPr lang="en-US" u="sng" dirty="0" smtClean="0">
                <a:hlinkClick r:id="rId4" tooltip="Type 1 diabetes"/>
              </a:rPr>
              <a:t>Type 1 diabetes</a:t>
            </a:r>
            <a:r>
              <a:rPr lang="en-US" dirty="0" smtClean="0"/>
              <a:t>, sometimes called "juvenile diabetes", is caused by destruction of the beta cells of the </a:t>
            </a:r>
            <a:r>
              <a:rPr lang="en-US" u="sng" dirty="0" smtClean="0">
                <a:hlinkClick r:id="rId5" tooltip="Pancreas"/>
              </a:rPr>
              <a:t>pancreas</a:t>
            </a:r>
            <a:r>
              <a:rPr lang="en-US" dirty="0" smtClean="0"/>
              <a:t>.</a:t>
            </a:r>
          </a:p>
          <a:p>
            <a:pPr algn="l">
              <a:buNone/>
            </a:pPr>
            <a:r>
              <a:rPr lang="en-US" dirty="0" smtClean="0"/>
              <a:t> </a:t>
            </a:r>
            <a:r>
              <a:rPr lang="en-US" b="1" dirty="0" smtClean="0">
                <a:solidFill>
                  <a:srgbClr val="C00000"/>
                </a:solidFill>
              </a:rPr>
              <a:t>The condition is also referred to as insulin-dependent diabetes,</a:t>
            </a:r>
            <a:r>
              <a:rPr lang="en-US" dirty="0" smtClean="0"/>
              <a:t> meaning </a:t>
            </a:r>
            <a:r>
              <a:rPr lang="en-US" u="sng" dirty="0" smtClean="0">
                <a:hlinkClick r:id="rId6" tooltip="Exogenous"/>
              </a:rPr>
              <a:t>exogenous</a:t>
            </a:r>
            <a:r>
              <a:rPr lang="en-US" dirty="0" smtClean="0"/>
              <a:t> insulin injections</a:t>
            </a:r>
            <a:endParaRPr lang="ar-IQ"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IQ" dirty="0"/>
          </a:p>
        </p:txBody>
      </p:sp>
      <p:sp>
        <p:nvSpPr>
          <p:cNvPr id="3" name="عنصر نائب للمحتوى 2"/>
          <p:cNvSpPr>
            <a:spLocks noGrp="1"/>
          </p:cNvSpPr>
          <p:nvPr>
            <p:ph idx="1"/>
          </p:nvPr>
        </p:nvSpPr>
        <p:spPr>
          <a:xfrm>
            <a:off x="251520" y="188640"/>
            <a:ext cx="8712968" cy="6480720"/>
          </a:xfrm>
        </p:spPr>
        <p:txBody>
          <a:bodyPr>
            <a:normAutofit/>
          </a:bodyPr>
          <a:lstStyle/>
          <a:p>
            <a:pPr algn="l">
              <a:buNone/>
            </a:pPr>
            <a:r>
              <a:rPr lang="en-US" dirty="0" smtClean="0"/>
              <a:t>-Bovine insulin has been used as treatment for some dogs, particularly in the UK.</a:t>
            </a:r>
            <a:endParaRPr lang="en-US" baseline="30000" dirty="0" smtClean="0"/>
          </a:p>
          <a:p>
            <a:pPr algn="l" rtl="0"/>
            <a:r>
              <a:rPr lang="en-US" b="1" dirty="0" smtClean="0">
                <a:solidFill>
                  <a:srgbClr val="C00000"/>
                </a:solidFill>
              </a:rPr>
              <a:t>Diet</a:t>
            </a:r>
            <a:endParaRPr lang="en-US" dirty="0" smtClean="0">
              <a:solidFill>
                <a:srgbClr val="C00000"/>
              </a:solidFill>
            </a:endParaRPr>
          </a:p>
          <a:p>
            <a:pPr algn="l" rtl="0">
              <a:buNone/>
            </a:pPr>
            <a:r>
              <a:rPr lang="en-US" dirty="0" smtClean="0">
                <a:solidFill>
                  <a:srgbClr val="C00000"/>
                </a:solidFill>
              </a:rPr>
              <a:t>M</a:t>
            </a:r>
            <a:r>
              <a:rPr lang="en-US" dirty="0" smtClean="0"/>
              <a:t>ost of the commercially available prescription diabetes foods are </a:t>
            </a:r>
            <a:r>
              <a:rPr lang="en-US" b="1" dirty="0" smtClean="0">
                <a:solidFill>
                  <a:srgbClr val="C00000"/>
                </a:solidFill>
              </a:rPr>
              <a:t>high in fiber, complex carbohydrates, </a:t>
            </a:r>
            <a:r>
              <a:rPr lang="en-US" dirty="0" smtClean="0"/>
              <a:t>and have proven therapeutic results.</a:t>
            </a:r>
          </a:p>
          <a:p>
            <a:pPr algn="l" rtl="0">
              <a:buNone/>
            </a:pPr>
            <a:r>
              <a:rPr lang="en-US" dirty="0" smtClean="0"/>
              <a:t>- Of primary concern is getting or keeping the animal eating, as use of the prescribed amount of insulin is dependent on eating full meals.</a:t>
            </a: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188640"/>
            <a:ext cx="9144000" cy="6336704"/>
          </a:xfrm>
        </p:spPr>
        <p:txBody>
          <a:bodyPr>
            <a:normAutofit/>
          </a:bodyPr>
          <a:lstStyle/>
          <a:p>
            <a:pPr algn="l" rtl="0"/>
            <a:r>
              <a:rPr lang="en-US" dirty="0" smtClean="0"/>
              <a:t> When no meal is eaten, there is still a need for a </a:t>
            </a:r>
            <a:r>
              <a:rPr lang="en-US" dirty="0" smtClean="0">
                <a:hlinkClick r:id="rId2" tooltip="Basal (medicine)"/>
              </a:rPr>
              <a:t>basa</a:t>
            </a:r>
            <a:r>
              <a:rPr lang="en-US" b="1" u="sng" dirty="0" smtClean="0">
                <a:solidFill>
                  <a:srgbClr val="7030A0"/>
                </a:solidFill>
                <a:hlinkClick r:id="rId2" tooltip="Basal (medicine)"/>
              </a:rPr>
              <a:t>l</a:t>
            </a:r>
            <a:r>
              <a:rPr lang="en-US" b="1" u="sng" dirty="0" smtClean="0">
                <a:solidFill>
                  <a:srgbClr val="7030A0"/>
                </a:solidFill>
              </a:rPr>
              <a:t> dosage of insulin</a:t>
            </a:r>
            <a:r>
              <a:rPr lang="en-US" dirty="0" smtClean="0"/>
              <a:t>, which supplies the body's needs without taking food into consideration.</a:t>
            </a:r>
            <a:endParaRPr lang="en-US" baseline="30000" dirty="0" smtClean="0"/>
          </a:p>
          <a:p>
            <a:pPr algn="l" rtl="0"/>
            <a:r>
              <a:rPr lang="en-US" dirty="0" smtClean="0"/>
              <a:t> Eating a partial meal means a </a:t>
            </a:r>
            <a:r>
              <a:rPr lang="en-US" u="sng" dirty="0" smtClean="0">
                <a:solidFill>
                  <a:srgbClr val="7030A0"/>
                </a:solidFill>
              </a:rPr>
              <a:t>reduction in insulin dose. </a:t>
            </a:r>
          </a:p>
          <a:p>
            <a:pPr algn="l" rtl="0"/>
            <a:r>
              <a:rPr lang="en-US" dirty="0" smtClean="0"/>
              <a:t>It is possible to regulate diabetes without any diet change.</a:t>
            </a:r>
          </a:p>
          <a:p>
            <a:pPr algn="l" rtl="0"/>
            <a:r>
              <a:rPr lang="en-US" dirty="0" smtClean="0"/>
              <a:t>Semi moist foods should be avoided as they tend to </a:t>
            </a:r>
            <a:r>
              <a:rPr lang="en-US" b="1" dirty="0" smtClean="0"/>
              <a:t>contain a lot of sugars</a:t>
            </a:r>
            <a:r>
              <a:rPr lang="en-US" dirty="0" smtClean="0"/>
              <a:t>. Since dogs with diabetes are prone to pancreatitis and </a:t>
            </a:r>
            <a:r>
              <a:rPr lang="en-US" dirty="0" err="1" smtClean="0">
                <a:hlinkClick r:id="rId3" tooltip="Hyperlipidemia"/>
              </a:rPr>
              <a:t>hyperlipidemia</a:t>
            </a:r>
            <a:r>
              <a:rPr lang="en-US" dirty="0" smtClean="0"/>
              <a:t>, feeding a low-fat food may help limit or avoid these complications.</a:t>
            </a:r>
            <a:endParaRPr lang="ar-IQ" dirty="0" smtClean="0"/>
          </a:p>
          <a:p>
            <a:pPr algn="l" rtl="0"/>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84976" cy="6336704"/>
          </a:xfrm>
        </p:spPr>
        <p:txBody>
          <a:bodyPr>
            <a:normAutofit/>
          </a:bodyPr>
          <a:lstStyle/>
          <a:p>
            <a:pPr algn="l" rtl="0">
              <a:buNone/>
            </a:pPr>
            <a:r>
              <a:rPr lang="en-US" b="1" dirty="0" err="1" smtClean="0"/>
              <a:t>Glucometers</a:t>
            </a:r>
            <a:r>
              <a:rPr lang="en-US" b="1" dirty="0" smtClean="0"/>
              <a:t> and urine test strips</a:t>
            </a:r>
            <a:endParaRPr lang="en-US" dirty="0" smtClean="0"/>
          </a:p>
          <a:p>
            <a:pPr algn="l" rtl="0">
              <a:buNone/>
            </a:pPr>
            <a:r>
              <a:rPr lang="en-US" dirty="0" smtClean="0"/>
              <a:t>The use of an inexpensive </a:t>
            </a:r>
            <a:r>
              <a:rPr lang="en-US" dirty="0" err="1" smtClean="0">
                <a:hlinkClick r:id="rId2" tooltip="Glucometer"/>
              </a:rPr>
              <a:t>glucometer</a:t>
            </a:r>
            <a:r>
              <a:rPr lang="en-US" dirty="0" smtClean="0"/>
              <a:t> and blood glucose testing at home can help avoid dangerous insulin overdoses and can provide a better picture of how well the condition is managed.</a:t>
            </a:r>
          </a:p>
          <a:p>
            <a:pPr algn="l" rtl="0">
              <a:buNone/>
            </a:pPr>
            <a:r>
              <a:rPr lang="en-US" dirty="0" smtClean="0"/>
              <a:t>-a diabetic pet needs to be checked at least twice a day,  .</a:t>
            </a: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0"/>
            <a:ext cx="8964488" cy="6597352"/>
          </a:xfrm>
        </p:spPr>
        <p:txBody>
          <a:bodyPr>
            <a:normAutofit/>
          </a:bodyPr>
          <a:lstStyle/>
          <a:p>
            <a:pPr algn="l" rtl="0">
              <a:buNone/>
            </a:pPr>
            <a:endParaRPr lang="en-US" b="1" dirty="0" smtClean="0"/>
          </a:p>
          <a:p>
            <a:pPr algn="l" rtl="0">
              <a:buNone/>
            </a:pPr>
            <a:r>
              <a:rPr lang="en-US" b="1" dirty="0" smtClean="0"/>
              <a:t>-</a:t>
            </a:r>
            <a:r>
              <a:rPr lang="en-US" b="1" dirty="0" err="1" smtClean="0"/>
              <a:t>Ketodiastix</a:t>
            </a:r>
            <a:r>
              <a:rPr lang="en-US" dirty="0" smtClean="0"/>
              <a:t> color chart for interpreting test results. This test measures </a:t>
            </a:r>
            <a:r>
              <a:rPr lang="en-US" b="1" dirty="0" smtClean="0"/>
              <a:t>both </a:t>
            </a:r>
            <a:r>
              <a:rPr lang="en-US" b="1" dirty="0" err="1" smtClean="0"/>
              <a:t>ketones</a:t>
            </a:r>
            <a:r>
              <a:rPr lang="en-US" b="1" dirty="0" smtClean="0"/>
              <a:t> and glucose</a:t>
            </a:r>
            <a:r>
              <a:rPr lang="en-US" dirty="0" smtClean="0"/>
              <a:t> in urine.</a:t>
            </a:r>
          </a:p>
          <a:p>
            <a:pPr algn="l" rtl="0">
              <a:buNone/>
            </a:pPr>
            <a:r>
              <a:rPr lang="en-US" dirty="0" smtClean="0"/>
              <a:t>-Using only one blood glucose reading as the reason for an insulin dose increase is to be avoided;</a:t>
            </a:r>
          </a:p>
          <a:p>
            <a:pPr algn="l" rtl="0">
              <a:buNone/>
            </a:pPr>
            <a:r>
              <a:rPr lang="en-US" dirty="0" smtClean="0"/>
              <a:t>- while the results may be higher than desired, further information, such as the lowest blood glucose reading , should be available to prevent possible hypoglycemia.</a:t>
            </a:r>
          </a:p>
          <a:p>
            <a:pPr algn="l">
              <a:buNone/>
            </a:pP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84976" cy="6408712"/>
          </a:xfrm>
        </p:spPr>
        <p:txBody>
          <a:bodyPr>
            <a:normAutofit/>
          </a:bodyPr>
          <a:lstStyle/>
          <a:p>
            <a:pPr algn="l">
              <a:buNone/>
            </a:pPr>
            <a:r>
              <a:rPr lang="en-US" dirty="0" smtClean="0">
                <a:hlinkClick r:id="rId2" tooltip="Clinistrip"/>
              </a:rPr>
              <a:t>Urine strips</a:t>
            </a:r>
            <a:r>
              <a:rPr lang="en-US" dirty="0" smtClean="0"/>
              <a:t> are not recommended to be used as the sole factor for insulin adjustments as they are not accurate enough.</a:t>
            </a:r>
          </a:p>
          <a:p>
            <a:pPr algn="l">
              <a:buNone/>
            </a:pPr>
            <a:r>
              <a:rPr lang="en-US" dirty="0" smtClean="0"/>
              <a:t>Urine glucose testing strips have a negative result until the </a:t>
            </a:r>
            <a:r>
              <a:rPr lang="en-US" dirty="0" smtClean="0">
                <a:hlinkClick r:id="rId3" tooltip="Glucosuria"/>
              </a:rPr>
              <a:t>renal threshold</a:t>
            </a:r>
            <a:r>
              <a:rPr lang="en-US" dirty="0" smtClean="0"/>
              <a:t> of  180 mg/</a:t>
            </a:r>
            <a:r>
              <a:rPr lang="en-US" dirty="0" err="1" smtClean="0"/>
              <a:t>dL</a:t>
            </a:r>
            <a:r>
              <a:rPr lang="en-US" dirty="0" smtClean="0"/>
              <a:t> is </a:t>
            </a:r>
            <a:r>
              <a:rPr lang="en-US" dirty="0" smtClean="0">
                <a:hlinkClick r:id="rId4" tooltip="Blood sugar"/>
              </a:rPr>
              <a:t>reached or exceeded</a:t>
            </a:r>
            <a:r>
              <a:rPr lang="en-US" dirty="0" smtClean="0"/>
              <a:t> for a period of time.</a:t>
            </a:r>
          </a:p>
          <a:p>
            <a:pPr algn="l">
              <a:buNone/>
            </a:pPr>
            <a:r>
              <a:rPr lang="en-US" dirty="0" smtClean="0"/>
              <a:t>- The range of negative reading values is quite wide-covering normal or close to normal blood glucose values with no danger of hypoglycemia (</a:t>
            </a:r>
            <a:r>
              <a:rPr lang="en-US" dirty="0" err="1" smtClean="0">
                <a:hlinkClick r:id="rId5" tooltip="Diabetes mellitus"/>
              </a:rPr>
              <a:t>euglycemia</a:t>
            </a:r>
            <a:r>
              <a:rPr lang="en-US" dirty="0" smtClean="0"/>
              <a:t>) to low blood glucose values (</a:t>
            </a:r>
            <a:r>
              <a:rPr lang="en-US" dirty="0" smtClean="0">
                <a:hlinkClick r:id="rId6" tooltip="Diabetic hypoglycemia"/>
              </a:rPr>
              <a:t>hypoglycemia</a:t>
            </a:r>
            <a:r>
              <a:rPr lang="en-US" dirty="0" smtClean="0"/>
              <a:t>) where treatment would be necessary.</a:t>
            </a:r>
          </a:p>
          <a:p>
            <a:pPr>
              <a:buNone/>
            </a:pPr>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332656"/>
            <a:ext cx="8964488" cy="6264696"/>
          </a:xfrm>
        </p:spPr>
        <p:txBody>
          <a:bodyPr/>
          <a:lstStyle/>
          <a:p>
            <a:pPr algn="l"/>
            <a:r>
              <a:rPr lang="en-US" dirty="0" smtClean="0"/>
              <a:t>- Because urine is normally retained in the bladder for a number of hours, the results of urine testing are not an accurate measurement of the levels of glucose in the bloodstream at the time of testing.</a:t>
            </a:r>
          </a:p>
          <a:p>
            <a:pPr algn="l"/>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IQ" dirty="0"/>
          </a:p>
        </p:txBody>
      </p:sp>
      <p:sp>
        <p:nvSpPr>
          <p:cNvPr id="3" name="عنصر نائب للمحتوى 2"/>
          <p:cNvSpPr>
            <a:spLocks noGrp="1"/>
          </p:cNvSpPr>
          <p:nvPr>
            <p:ph idx="1"/>
          </p:nvPr>
        </p:nvSpPr>
        <p:spPr>
          <a:xfrm>
            <a:off x="0" y="0"/>
            <a:ext cx="8964488" cy="6669360"/>
          </a:xfrm>
        </p:spPr>
        <p:txBody>
          <a:bodyPr>
            <a:normAutofit/>
          </a:bodyPr>
          <a:lstStyle/>
          <a:p>
            <a:pPr algn="l">
              <a:buNone/>
            </a:pPr>
            <a:endParaRPr lang="en-US" dirty="0" smtClean="0"/>
          </a:p>
          <a:p>
            <a:pPr algn="l">
              <a:buNone/>
            </a:pPr>
            <a:r>
              <a:rPr lang="en-US" dirty="0" smtClean="0"/>
              <a:t>Glucometers made for humans are generally accurate using canine and feline blood except when reading lower ranges of blood glucose (&lt;80 mg/</a:t>
            </a:r>
            <a:r>
              <a:rPr lang="en-US" dirty="0" err="1" smtClean="0"/>
              <a:t>dL</a:t>
            </a:r>
            <a:r>
              <a:rPr lang="en-US" dirty="0" smtClean="0"/>
              <a:t>), (&lt;4.44 </a:t>
            </a:r>
            <a:r>
              <a:rPr lang="en-US" dirty="0" err="1" smtClean="0"/>
              <a:t>mmol</a:t>
            </a:r>
            <a:r>
              <a:rPr lang="en-US" dirty="0" smtClean="0"/>
              <a:t>/L). </a:t>
            </a:r>
          </a:p>
          <a:p>
            <a:pPr algn="l">
              <a:buNone/>
            </a:pPr>
            <a:r>
              <a:rPr lang="en-US" dirty="0" smtClean="0"/>
              <a:t>--All </a:t>
            </a:r>
            <a:r>
              <a:rPr lang="en-US" dirty="0" err="1" smtClean="0"/>
              <a:t>glucometer</a:t>
            </a:r>
            <a:r>
              <a:rPr lang="en-US" dirty="0" smtClean="0"/>
              <a:t> readings need to be compared to same sample laboratory values to determine accuracy</a:t>
            </a:r>
          </a:p>
          <a:p>
            <a:pPr algn="l">
              <a:buNone/>
            </a:pPr>
            <a:endParaRPr lang="ar-IQ"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IQ" dirty="0"/>
          </a:p>
        </p:txBody>
      </p:sp>
      <p:sp>
        <p:nvSpPr>
          <p:cNvPr id="3" name="عنصر نائب للمحتوى 2"/>
          <p:cNvSpPr>
            <a:spLocks noGrp="1"/>
          </p:cNvSpPr>
          <p:nvPr>
            <p:ph idx="1"/>
          </p:nvPr>
        </p:nvSpPr>
        <p:spPr>
          <a:xfrm>
            <a:off x="179512" y="116632"/>
            <a:ext cx="8964488" cy="6741368"/>
          </a:xfrm>
        </p:spPr>
        <p:txBody>
          <a:bodyPr>
            <a:normAutofit lnSpcReduction="10000"/>
          </a:bodyPr>
          <a:lstStyle/>
          <a:p>
            <a:pPr algn="l">
              <a:buNone/>
            </a:pPr>
            <a:r>
              <a:rPr lang="en-US" b="1" dirty="0" smtClean="0"/>
              <a:t>Treatment complications</a:t>
            </a:r>
          </a:p>
          <a:p>
            <a:pPr algn="l">
              <a:buNone/>
            </a:pPr>
            <a:r>
              <a:rPr lang="en-US" b="1" dirty="0" smtClean="0"/>
              <a:t>Hypoglycemia</a:t>
            </a:r>
          </a:p>
          <a:p>
            <a:pPr algn="l">
              <a:buNone/>
            </a:pPr>
            <a:r>
              <a:rPr lang="en-US" dirty="0" smtClean="0"/>
              <a:t>Hypoglycemia, or low blood glucose, can happen even with care, since insulin requirements can change without warning. </a:t>
            </a:r>
          </a:p>
          <a:p>
            <a:pPr algn="l">
              <a:buNone/>
            </a:pPr>
            <a:r>
              <a:rPr lang="en-US" dirty="0" smtClean="0"/>
              <a:t>Some common reasons for hypoglycemia include increased or unplanned exercise, illness, or medication interactions, where another medication </a:t>
            </a:r>
            <a:r>
              <a:rPr lang="en-US" u="sng" dirty="0" smtClean="0">
                <a:hlinkClick r:id="rId2" tooltip="wiktionary:potentiate"/>
              </a:rPr>
              <a:t>potentiates</a:t>
            </a:r>
            <a:r>
              <a:rPr lang="en-US" dirty="0" smtClean="0"/>
              <a:t> the effects of the insulin.</a:t>
            </a:r>
          </a:p>
          <a:p>
            <a:pPr algn="l">
              <a:buNone/>
            </a:pPr>
            <a:r>
              <a:rPr lang="en-US" u="sng" dirty="0" smtClean="0">
                <a:hlinkClick r:id="rId3" tooltip="Vomiting"/>
              </a:rPr>
              <a:t>Vomiting</a:t>
            </a:r>
            <a:r>
              <a:rPr lang="en-US" dirty="0" smtClean="0"/>
              <a:t> and </a:t>
            </a:r>
            <a:r>
              <a:rPr lang="en-US" u="sng" dirty="0" smtClean="0">
                <a:hlinkClick r:id="rId4" tooltip="Diarrhea"/>
              </a:rPr>
              <a:t>diarrhea</a:t>
            </a:r>
            <a:r>
              <a:rPr lang="en-US" dirty="0" smtClean="0"/>
              <a:t> episodes can bring on a hypoglycemia reaction, due to dehydration or simply a case of too much insulin and not enough properly digested food. </a:t>
            </a:r>
            <a:endParaRPr lang="ar-IQ"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84976" cy="6336704"/>
          </a:xfrm>
        </p:spPr>
        <p:txBody>
          <a:bodyPr>
            <a:normAutofit/>
          </a:bodyPr>
          <a:lstStyle/>
          <a:p>
            <a:pPr algn="l">
              <a:buNone/>
            </a:pPr>
            <a:r>
              <a:rPr lang="en-US" dirty="0" smtClean="0"/>
              <a:t>Symptoms of hypoglycemia need to be taken  Since serious hypoglycemia can be fatal,</a:t>
            </a:r>
          </a:p>
          <a:p>
            <a:pPr algn="l">
              <a:buFontTx/>
              <a:buChar char="-"/>
            </a:pPr>
            <a:r>
              <a:rPr lang="en-US" dirty="0" smtClean="0"/>
              <a:t>it is better to treat a suspected incident than to fail to respond quickly to the signs of actual hypoglycemia.</a:t>
            </a:r>
          </a:p>
          <a:p>
            <a:pPr algn="l">
              <a:buFontTx/>
              <a:buChar char="-"/>
            </a:pPr>
            <a:r>
              <a:rPr lang="en-US" dirty="0" smtClean="0"/>
              <a:t>-</a:t>
            </a:r>
            <a:r>
              <a:rPr lang="en-US" dirty="0" smtClean="0">
                <a:solidFill>
                  <a:srgbClr val="C00000"/>
                </a:solidFill>
              </a:rPr>
              <a:t> "Hypoglycemia is deadly; hyperglycemia is not. </a:t>
            </a:r>
            <a:r>
              <a:rPr lang="en-US" dirty="0" smtClean="0"/>
              <a:t>Owners must clearly understand that too much insulin can kill,</a:t>
            </a:r>
          </a:p>
          <a:p>
            <a:pPr algn="l">
              <a:buNone/>
            </a:pPr>
            <a:r>
              <a:rPr lang="en-US" dirty="0" smtClean="0"/>
              <a:t>- Tell owners to offer food immediately if the pet is weak or is behaving strangely.</a:t>
            </a:r>
            <a:r>
              <a:rPr lang="en-US" dirty="0" smtClean="0">
                <a:hlinkClick r:id="rId2"/>
              </a:rPr>
              <a:t>”</a:t>
            </a:r>
            <a:endParaRPr lang="en-US" dirty="0" smtClean="0"/>
          </a:p>
          <a:p>
            <a:pPr algn="l">
              <a:buNone/>
            </a:pPr>
            <a:endParaRPr lang="ar-IQ"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84976" cy="6336704"/>
          </a:xfrm>
        </p:spPr>
        <p:txBody>
          <a:bodyPr>
            <a:normAutofit fontScale="85000" lnSpcReduction="10000"/>
          </a:bodyPr>
          <a:lstStyle/>
          <a:p>
            <a:pPr algn="l" rtl="0">
              <a:buNone/>
            </a:pPr>
            <a:r>
              <a:rPr lang="en-US" b="1" i="1" dirty="0" smtClean="0">
                <a:solidFill>
                  <a:srgbClr val="C00000"/>
                </a:solidFill>
              </a:rPr>
              <a:t>Symptoms of  </a:t>
            </a:r>
            <a:r>
              <a:rPr lang="en-US" b="1" dirty="0" smtClean="0">
                <a:solidFill>
                  <a:srgbClr val="C00000"/>
                </a:solidFill>
              </a:rPr>
              <a:t>hypoglycemia </a:t>
            </a:r>
            <a:endParaRPr lang="en-US" b="1" i="1" dirty="0" smtClean="0">
              <a:solidFill>
                <a:srgbClr val="C00000"/>
              </a:solidFill>
            </a:endParaRPr>
          </a:p>
          <a:p>
            <a:pPr algn="l" rtl="0">
              <a:buNone/>
            </a:pPr>
            <a:r>
              <a:rPr lang="en-US" dirty="0" smtClean="0"/>
              <a:t>Some common symptoms are:</a:t>
            </a:r>
            <a:r>
              <a:rPr lang="en-US" u="sng" baseline="30000" dirty="0" smtClean="0"/>
              <a:t>[</a:t>
            </a:r>
          </a:p>
          <a:p>
            <a:pPr algn="l" rtl="0">
              <a:buNone/>
            </a:pPr>
            <a:r>
              <a:rPr lang="en-US" dirty="0" smtClean="0"/>
              <a:t>depression or lethargy    </a:t>
            </a:r>
          </a:p>
          <a:p>
            <a:pPr lvl="0" algn="l" rtl="0">
              <a:buNone/>
            </a:pPr>
            <a:r>
              <a:rPr lang="en-US" dirty="0" smtClean="0"/>
              <a:t>confusion or dizziness</a:t>
            </a:r>
          </a:p>
          <a:p>
            <a:pPr lvl="0" algn="l" rtl="0">
              <a:buNone/>
            </a:pPr>
            <a:r>
              <a:rPr lang="en-US" dirty="0" smtClean="0"/>
              <a:t>Trembling</a:t>
            </a:r>
            <a:r>
              <a:rPr lang="en-US" u="sng" baseline="30000" dirty="0" smtClean="0"/>
              <a:t> ,</a:t>
            </a:r>
            <a:r>
              <a:rPr lang="en-US" dirty="0" smtClean="0"/>
              <a:t>weakness</a:t>
            </a:r>
            <a:r>
              <a:rPr lang="en-US" u="sng" baseline="30000" dirty="0" smtClean="0"/>
              <a:t> </a:t>
            </a:r>
            <a:r>
              <a:rPr lang="en-US" u="sng" dirty="0" smtClean="0"/>
              <a:t> ,</a:t>
            </a:r>
            <a:r>
              <a:rPr lang="en-US" dirty="0" smtClean="0"/>
              <a:t>ataxia (loss of coordination or balance)</a:t>
            </a:r>
          </a:p>
          <a:p>
            <a:pPr lvl="0" algn="l" rtl="0">
              <a:buNone/>
            </a:pPr>
            <a:r>
              <a:rPr lang="en-US" dirty="0" smtClean="0"/>
              <a:t>loss of excretory or bladder control (sudden house accident)</a:t>
            </a:r>
          </a:p>
          <a:p>
            <a:pPr lvl="0" algn="l" rtl="0">
              <a:buNone/>
            </a:pPr>
            <a:r>
              <a:rPr lang="en-US" dirty="0" smtClean="0"/>
              <a:t>vomiting, and then loss of consciousness and possible seizures</a:t>
            </a:r>
          </a:p>
          <a:p>
            <a:pPr algn="l">
              <a:buNone/>
            </a:pPr>
            <a:r>
              <a:rPr lang="en-US" dirty="0" smtClean="0"/>
              <a:t>-Successful home treatment of a hypoglycemia event depends on being able to recognize the symptoms early and responding quickly with treatment.</a:t>
            </a:r>
            <a:r>
              <a:rPr lang="en-US" u="sng" baseline="30000" dirty="0" smtClean="0"/>
              <a:t>[</a:t>
            </a:r>
          </a:p>
          <a:p>
            <a:pPr algn="l">
              <a:buNone/>
            </a:pPr>
            <a:r>
              <a:rPr lang="en-US" dirty="0" smtClean="0"/>
              <a:t>- Trying to make a seizing or </a:t>
            </a:r>
            <a:r>
              <a:rPr lang="en-US" dirty="0" err="1" smtClean="0"/>
              <a:t>unconsicous</a:t>
            </a:r>
            <a:r>
              <a:rPr lang="en-US" dirty="0" smtClean="0"/>
              <a:t> animal swallow can cause choking on the food or liquid. There is also a chance </a:t>
            </a:r>
            <a:r>
              <a:rPr lang="ar-IQ" smtClean="0"/>
              <a:t>           </a:t>
            </a:r>
            <a:r>
              <a:rPr lang="en-US" smtClean="0"/>
              <a:t>that </a:t>
            </a:r>
            <a:r>
              <a:rPr lang="en-US" dirty="0" smtClean="0"/>
              <a:t>the materials could be </a:t>
            </a:r>
            <a:r>
              <a:rPr lang="en-US" u="sng" dirty="0" smtClean="0">
                <a:hlinkClick r:id="rId2" tooltip="Aspiration pneumonia"/>
              </a:rPr>
              <a:t>aspirated</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IQ" dirty="0"/>
          </a:p>
        </p:txBody>
      </p:sp>
      <p:sp>
        <p:nvSpPr>
          <p:cNvPr id="3" name="عنصر نائب للمحتوى 2"/>
          <p:cNvSpPr>
            <a:spLocks noGrp="1"/>
          </p:cNvSpPr>
          <p:nvPr>
            <p:ph idx="1"/>
          </p:nvPr>
        </p:nvSpPr>
        <p:spPr>
          <a:xfrm>
            <a:off x="0" y="332656"/>
            <a:ext cx="9144000" cy="6264696"/>
          </a:xfrm>
        </p:spPr>
        <p:txBody>
          <a:bodyPr>
            <a:normAutofit/>
          </a:bodyPr>
          <a:lstStyle/>
          <a:p>
            <a:pPr algn="l">
              <a:buNone/>
            </a:pPr>
            <a:r>
              <a:rPr lang="en-US" dirty="0" smtClean="0"/>
              <a:t>Dogs have insulin-dependent, or Type 1, diabetes; </a:t>
            </a:r>
            <a:r>
              <a:rPr lang="en-US" b="1" dirty="0" smtClean="0"/>
              <a:t>research finds no Type 2 diabetes in dogs</a:t>
            </a:r>
            <a:r>
              <a:rPr lang="en-US" dirty="0" smtClean="0"/>
              <a:t>.</a:t>
            </a:r>
            <a:endParaRPr lang="en-US" u="sng" baseline="30000" dirty="0" smtClean="0"/>
          </a:p>
          <a:p>
            <a:pPr algn="l">
              <a:buNone/>
            </a:pPr>
            <a:r>
              <a:rPr lang="en-US" u="sng" baseline="30000" dirty="0" smtClean="0"/>
              <a:t>-</a:t>
            </a:r>
            <a:r>
              <a:rPr lang="en-US" dirty="0" smtClean="0"/>
              <a:t> Because of this, there is no possibility the permanently damaged pancreatic beta cells could re-activate to engender a remission as may be possible with some </a:t>
            </a:r>
            <a:r>
              <a:rPr lang="en-US" u="sng" dirty="0" smtClean="0">
                <a:hlinkClick r:id="rId2" tooltip="Diabetes in cats"/>
              </a:rPr>
              <a:t>feline diabetes</a:t>
            </a:r>
            <a:r>
              <a:rPr lang="en-US" dirty="0" smtClean="0"/>
              <a:t> cases, where the primary type of diabetes is Type 2.</a:t>
            </a:r>
          </a:p>
          <a:p>
            <a:pPr algn="l">
              <a:buNone/>
            </a:pPr>
            <a:r>
              <a:rPr lang="en-US" dirty="0" smtClean="0"/>
              <a:t>- There is another less common form of diabetes, </a:t>
            </a:r>
            <a:r>
              <a:rPr lang="en-US" u="sng" dirty="0" smtClean="0">
                <a:hlinkClick r:id="rId3" tooltip="Diabetes insipidus"/>
              </a:rPr>
              <a:t>diabetes </a:t>
            </a:r>
            <a:r>
              <a:rPr lang="en-US" u="sng" dirty="0" err="1" smtClean="0">
                <a:hlinkClick r:id="rId3" tooltip="Diabetes insipidus"/>
              </a:rPr>
              <a:t>insipidus</a:t>
            </a:r>
            <a:r>
              <a:rPr lang="en-US" dirty="0" smtClean="0"/>
              <a:t>, which is a condition of insufficient </a:t>
            </a:r>
            <a:r>
              <a:rPr lang="en-US" u="sng" dirty="0" err="1" smtClean="0">
                <a:hlinkClick r:id="rId4" tooltip="Vasopressin"/>
              </a:rPr>
              <a:t>antidiuretic</a:t>
            </a:r>
            <a:r>
              <a:rPr lang="en-US" u="sng" dirty="0" smtClean="0">
                <a:hlinkClick r:id="rId4" tooltip="Vasopressin"/>
              </a:rPr>
              <a:t> hormone</a:t>
            </a:r>
            <a:r>
              <a:rPr lang="en-US" dirty="0" smtClean="0"/>
              <a:t> or resistance to it</a:t>
            </a:r>
            <a:endParaRPr lang="ar-IQ"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332656"/>
            <a:ext cx="8784976" cy="6264696"/>
          </a:xfrm>
        </p:spPr>
        <p:txBody>
          <a:bodyPr>
            <a:normAutofit lnSpcReduction="10000"/>
          </a:bodyPr>
          <a:lstStyle/>
          <a:p>
            <a:pPr algn="l" rtl="0">
              <a:buNone/>
            </a:pPr>
            <a:r>
              <a:rPr lang="en-US" b="1" i="1" dirty="0" smtClean="0"/>
              <a:t>Treatment</a:t>
            </a:r>
          </a:p>
          <a:p>
            <a:pPr algn="l" rtl="0">
              <a:buNone/>
            </a:pPr>
            <a:r>
              <a:rPr lang="en-US" dirty="0" smtClean="0"/>
              <a:t>Food should be offered at the first signs of possible hypoglycemia. If the animal refuses it, a sugar solution (</a:t>
            </a:r>
            <a:r>
              <a:rPr lang="en-US" u="sng" dirty="0" smtClean="0">
                <a:hlinkClick r:id="rId2" tooltip="Corn syrup"/>
              </a:rPr>
              <a:t>corn syrup</a:t>
            </a:r>
            <a:r>
              <a:rPr lang="en-US" dirty="0" smtClean="0"/>
              <a:t>, </a:t>
            </a:r>
            <a:r>
              <a:rPr lang="en-US" u="sng" dirty="0" smtClean="0">
                <a:hlinkClick r:id="rId3" tooltip="Honey"/>
              </a:rPr>
              <a:t>honey</a:t>
            </a:r>
            <a:r>
              <a:rPr lang="en-US" dirty="0" smtClean="0"/>
              <a:t>, </a:t>
            </a:r>
            <a:r>
              <a:rPr lang="en-US" u="sng" dirty="0" smtClean="0">
                <a:hlinkClick r:id="rId4" tooltip="Maple syrup"/>
              </a:rPr>
              <a:t>pancake syrup</a:t>
            </a:r>
            <a:r>
              <a:rPr lang="en-US" dirty="0" smtClean="0"/>
              <a:t>, etc.) should be poured on the finger and rubbed on its gums or under the tongue (</a:t>
            </a:r>
            <a:r>
              <a:rPr lang="en-US" u="sng" dirty="0" smtClean="0">
                <a:hlinkClick r:id="rId5" tooltip="Sublingual administration"/>
              </a:rPr>
              <a:t>sublingually</a:t>
            </a:r>
            <a:r>
              <a:rPr lang="en-US" dirty="0" smtClean="0"/>
              <a:t>). </a:t>
            </a:r>
          </a:p>
          <a:p>
            <a:pPr algn="l" rtl="0">
              <a:buNone/>
            </a:pPr>
            <a:r>
              <a:rPr lang="en-US" dirty="0" smtClean="0"/>
              <a:t>-The solution must be applied this way to prevent possible aspiration of it.</a:t>
            </a:r>
          </a:p>
          <a:p>
            <a:pPr algn="l" rtl="0">
              <a:buFontTx/>
              <a:buChar char="-"/>
            </a:pPr>
            <a:r>
              <a:rPr lang="en-US" dirty="0" smtClean="0"/>
              <a:t>Another hypoglycemia formula is 1 gram of glucose for every kilogram (2.2 lb) of the animal's body weight.</a:t>
            </a:r>
          </a:p>
          <a:p>
            <a:pPr algn="l" rtl="0">
              <a:buFontTx/>
              <a:buChar char="-"/>
            </a:pPr>
            <a:r>
              <a:rPr lang="en-US" dirty="0" smtClean="0"/>
              <a:t> Since sugar acts quickly, a response should be seen within a minute or two.</a:t>
            </a:r>
          </a:p>
          <a:p>
            <a:pPr algn="l">
              <a:buNone/>
            </a:pPr>
            <a:endParaRPr lang="ar-IQ"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IQ" dirty="0"/>
          </a:p>
        </p:txBody>
      </p:sp>
      <p:sp>
        <p:nvSpPr>
          <p:cNvPr id="3" name="عنصر نائب للمحتوى 2"/>
          <p:cNvSpPr>
            <a:spLocks noGrp="1"/>
          </p:cNvSpPr>
          <p:nvPr>
            <p:ph idx="1"/>
          </p:nvPr>
        </p:nvSpPr>
        <p:spPr>
          <a:xfrm>
            <a:off x="0" y="332656"/>
            <a:ext cx="8964488" cy="6120680"/>
          </a:xfrm>
        </p:spPr>
        <p:txBody>
          <a:bodyPr>
            <a:normAutofit/>
          </a:bodyPr>
          <a:lstStyle/>
          <a:p>
            <a:pPr algn="l">
              <a:buNone/>
            </a:pPr>
            <a:r>
              <a:rPr lang="en-US" dirty="0" smtClean="0"/>
              <a:t>Honey, syrup, or sugar, as </a:t>
            </a:r>
            <a:r>
              <a:rPr lang="en-US" u="sng" dirty="0" smtClean="0">
                <a:hlinkClick r:id="rId2" tooltip="Simple carbohydrates"/>
              </a:rPr>
              <a:t>simple carbohydrates</a:t>
            </a:r>
            <a:r>
              <a:rPr lang="en-US" dirty="0" smtClean="0"/>
              <a:t>, act rapidly and will make the blood glucose rise, but the rise will not last very long, as they are broken down quickly by the body.</a:t>
            </a:r>
          </a:p>
          <a:p>
            <a:pPr algn="l">
              <a:buFontTx/>
              <a:buChar char="-"/>
            </a:pPr>
            <a:r>
              <a:rPr lang="en-US" dirty="0" smtClean="0"/>
              <a:t>Feeding something containing </a:t>
            </a:r>
            <a:r>
              <a:rPr lang="en-US" u="sng" dirty="0" smtClean="0">
                <a:hlinkClick r:id="rId3" tooltip="Carbohydrate"/>
              </a:rPr>
              <a:t>complex carbohydrates</a:t>
            </a:r>
            <a:r>
              <a:rPr lang="en-US" dirty="0" smtClean="0"/>
              <a:t> when the pet is able to eat will make sure another hypoglycemia event does not overtake the rapid rise in blood glucose levels from the sugar solution.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12968" cy="5865515"/>
          </a:xfrm>
        </p:spPr>
        <p:txBody>
          <a:bodyPr/>
          <a:lstStyle/>
          <a:p>
            <a:pPr algn="l">
              <a:buNone/>
            </a:pPr>
            <a:r>
              <a:rPr lang="en-US" dirty="0" smtClean="0"/>
              <a:t>-A small meal should be fed and the animal taken for medical evaluation to determine if further treatment is needed.</a:t>
            </a:r>
          </a:p>
          <a:p>
            <a:pPr algn="l">
              <a:buNone/>
            </a:pPr>
            <a:r>
              <a:rPr lang="en-US" dirty="0" smtClean="0"/>
              <a:t> -Treatment of a serious hypoglycemia episode is similar to that of diabetic humans: using </a:t>
            </a:r>
            <a:r>
              <a:rPr lang="en-US" u="sng" dirty="0" smtClean="0">
                <a:hlinkClick r:id="rId2" tooltip="Hypoglycemia"/>
              </a:rPr>
              <a:t>glucose or glucagon infusions</a:t>
            </a:r>
            <a:r>
              <a:rPr lang="en-US" dirty="0" smtClean="0"/>
              <a:t>, depending on severity</a:t>
            </a:r>
          </a:p>
          <a:p>
            <a:pPr algn="l">
              <a:buNone/>
            </a:pPr>
            <a:endParaRPr lang="ar-IQ" dirty="0" smtClean="0"/>
          </a:p>
          <a:p>
            <a:pPr>
              <a:buNone/>
            </a:pP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784976" cy="6264696"/>
          </a:xfrm>
        </p:spPr>
        <p:txBody>
          <a:bodyPr/>
          <a:lstStyle/>
          <a:p>
            <a:pPr algn="l">
              <a:buNone/>
            </a:pPr>
            <a:r>
              <a:rPr lang="en-US" dirty="0" smtClean="0"/>
              <a:t>Diabetes mainly </a:t>
            </a:r>
            <a:r>
              <a:rPr lang="en-US" dirty="0" smtClean="0">
                <a:solidFill>
                  <a:srgbClr val="0070C0"/>
                </a:solidFill>
              </a:rPr>
              <a:t>affects middle-age and older dogs,</a:t>
            </a:r>
            <a:r>
              <a:rPr lang="en-US" dirty="0" smtClean="0"/>
              <a:t> but there are juvenile cases. </a:t>
            </a:r>
          </a:p>
          <a:p>
            <a:pPr algn="l">
              <a:buNone/>
            </a:pPr>
            <a:r>
              <a:rPr lang="en-US" dirty="0" smtClean="0"/>
              <a:t>-The typical </a:t>
            </a:r>
            <a:r>
              <a:rPr lang="en-US" u="sng" dirty="0" smtClean="0">
                <a:hlinkClick r:id="rId2" tooltip="Dog"/>
              </a:rPr>
              <a:t>canine</a:t>
            </a:r>
            <a:r>
              <a:rPr lang="en-US" dirty="0" smtClean="0"/>
              <a:t> diabetes patient </a:t>
            </a:r>
            <a:r>
              <a:rPr lang="en-US" b="1" dirty="0" smtClean="0"/>
              <a:t>is </a:t>
            </a:r>
            <a:r>
              <a:rPr lang="en-US" b="1" i="1" u="sng" dirty="0" smtClean="0"/>
              <a:t>middle-age, </a:t>
            </a:r>
          </a:p>
          <a:p>
            <a:pPr algn="l">
              <a:buNone/>
            </a:pPr>
            <a:r>
              <a:rPr lang="en-US" b="1" i="1" u="sng" dirty="0" smtClean="0"/>
              <a:t>female, and </a:t>
            </a:r>
            <a:r>
              <a:rPr lang="en-US" b="1" i="1" u="sng" dirty="0" smtClean="0">
                <a:hlinkClick r:id="rId3" tooltip="Overweight"/>
              </a:rPr>
              <a:t>overweight</a:t>
            </a:r>
            <a:r>
              <a:rPr lang="en-US" b="1" i="1" u="sng" dirty="0" smtClean="0"/>
              <a:t> </a:t>
            </a:r>
            <a:r>
              <a:rPr lang="en-US" dirty="0" smtClean="0"/>
              <a:t>at diagnosis.</a:t>
            </a:r>
          </a:p>
          <a:p>
            <a:pPr algn="l">
              <a:buNone/>
            </a:pPr>
            <a:endParaRPr lang="en-US" dirty="0" smtClean="0"/>
          </a:p>
          <a:p>
            <a:pPr algn="l">
              <a:buNone/>
            </a:pPr>
            <a:r>
              <a:rPr lang="en-US" dirty="0" smtClean="0"/>
              <a:t>-The number of dogs diagnosed with diabetes mellitus has increased three-fold in thirty years. </a:t>
            </a:r>
          </a:p>
          <a:p>
            <a:pPr algn="l">
              <a:buNone/>
            </a:pPr>
            <a:endParaRPr lang="en-US" dirty="0"/>
          </a:p>
          <a:p>
            <a:pPr algn="l">
              <a:buNone/>
            </a:pPr>
            <a:r>
              <a:rPr lang="en-US" dirty="0" smtClean="0"/>
              <a:t>-In survival rates from almost the same time, only </a:t>
            </a:r>
            <a:r>
              <a:rPr lang="en-US" b="1" dirty="0" smtClean="0"/>
              <a:t>50% survived the first 60 days after diagnosis </a:t>
            </a:r>
            <a:r>
              <a:rPr lang="en-US" dirty="0" smtClean="0"/>
              <a:t>and went on to be successfully treated at home.</a:t>
            </a:r>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964488" cy="6480720"/>
          </a:xfrm>
        </p:spPr>
        <p:txBody>
          <a:bodyPr>
            <a:normAutofit lnSpcReduction="10000"/>
          </a:bodyPr>
          <a:lstStyle/>
          <a:p>
            <a:pPr algn="l">
              <a:buNone/>
            </a:pPr>
            <a:r>
              <a:rPr lang="en-US" b="1" dirty="0" smtClean="0"/>
              <a:t>Classification and causes</a:t>
            </a:r>
            <a:endParaRPr lang="en-US" dirty="0" smtClean="0"/>
          </a:p>
          <a:p>
            <a:pPr algn="l" rtl="0">
              <a:buNone/>
            </a:pPr>
            <a:r>
              <a:rPr lang="en-US" dirty="0" smtClean="0"/>
              <a:t>-At present, there is no international standard classification of diabetes in dogs. Commonly used terms are:</a:t>
            </a:r>
          </a:p>
          <a:p>
            <a:pPr lvl="0" algn="l" rtl="0">
              <a:buNone/>
            </a:pPr>
            <a:r>
              <a:rPr lang="en-US" b="1" dirty="0" smtClean="0">
                <a:solidFill>
                  <a:schemeClr val="accent2"/>
                </a:solidFill>
              </a:rPr>
              <a:t>1-Insulin deficiency diabetes or primary diabetes,</a:t>
            </a:r>
            <a:r>
              <a:rPr lang="en-US" dirty="0" smtClean="0"/>
              <a:t> which refers to the destruction of the beta cells of the pancreas and their inability to produce insulin.</a:t>
            </a:r>
          </a:p>
          <a:p>
            <a:pPr lvl="0" algn="l" rtl="0">
              <a:buNone/>
            </a:pPr>
            <a:r>
              <a:rPr lang="en-US" dirty="0" smtClean="0">
                <a:hlinkClick r:id="rId2" tooltip="Insulin resistance"/>
              </a:rPr>
              <a:t>2-Insulin resistance</a:t>
            </a:r>
            <a:r>
              <a:rPr lang="en-US" dirty="0" smtClean="0"/>
              <a:t> diabetes or secondary diabetes, which describes the resistance to insulin caused by </a:t>
            </a:r>
            <a:r>
              <a:rPr lang="en-US" b="1" u="sng" dirty="0" smtClean="0"/>
              <a:t>other medical conditions or by hormonal drugs.</a:t>
            </a:r>
          </a:p>
          <a:p>
            <a:pPr algn="l">
              <a:buNone/>
            </a:pPr>
            <a:r>
              <a:rPr lang="en-US" dirty="0" smtClean="0"/>
              <a:t>-</a:t>
            </a:r>
            <a:r>
              <a:rPr lang="en-US" dirty="0" smtClean="0">
                <a:solidFill>
                  <a:srgbClr val="0070C0"/>
                </a:solidFill>
              </a:rPr>
              <a:t>Canine primary diabetes mirrors Type 1 human diabetes in the inability to produce insulin and the need for exogenous replacement of 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188640"/>
            <a:ext cx="8784976" cy="6408712"/>
          </a:xfrm>
        </p:spPr>
        <p:txBody>
          <a:bodyPr>
            <a:normAutofit/>
          </a:bodyPr>
          <a:lstStyle/>
          <a:p>
            <a:pPr algn="l">
              <a:buNone/>
            </a:pPr>
            <a:endParaRPr lang="en-US" dirty="0" smtClean="0"/>
          </a:p>
          <a:p>
            <a:pPr algn="l">
              <a:buNone/>
            </a:pPr>
            <a:r>
              <a:rPr lang="en-US" dirty="0" smtClean="0"/>
              <a:t>-Studies have furnished evidence that canine diabetes has a seasonal connection not unlike its human Type 1 diabetes counterpart, and a "lifestyle" factor, with pancreatitis being a clear cause. </a:t>
            </a:r>
          </a:p>
          <a:p>
            <a:pPr algn="l">
              <a:buNone/>
            </a:pPr>
            <a:r>
              <a:rPr lang="en-US" dirty="0" smtClean="0"/>
              <a:t>-T</a:t>
            </a:r>
            <a:r>
              <a:rPr lang="en-US" dirty="0" smtClean="0">
                <a:solidFill>
                  <a:srgbClr val="C00000"/>
                </a:solidFill>
              </a:rPr>
              <a:t>his evidence suggests that the disease in dogs has some environmental and dietary factors involved.</a:t>
            </a:r>
            <a:r>
              <a:rPr lang="en-US"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188640"/>
            <a:ext cx="8964488" cy="6480720"/>
          </a:xfrm>
        </p:spPr>
        <p:txBody>
          <a:bodyPr/>
          <a:lstStyle/>
          <a:p>
            <a:pPr algn="l" rtl="0">
              <a:buFontTx/>
              <a:buChar char="-"/>
            </a:pPr>
            <a:r>
              <a:rPr lang="en-US" b="1" dirty="0" smtClean="0"/>
              <a:t>Secondary diabetes may be caused by</a:t>
            </a:r>
            <a:r>
              <a:rPr lang="en-US" dirty="0" smtClean="0"/>
              <a:t> </a:t>
            </a:r>
          </a:p>
          <a:p>
            <a:pPr algn="l" rtl="0">
              <a:buFontTx/>
              <a:buChar char="-"/>
            </a:pPr>
            <a:r>
              <a:rPr lang="en-US" dirty="0" smtClean="0"/>
              <a:t>use of steroid medications, </a:t>
            </a:r>
          </a:p>
          <a:p>
            <a:pPr algn="l" rtl="0">
              <a:buFontTx/>
              <a:buChar char="-"/>
            </a:pPr>
            <a:r>
              <a:rPr lang="en-US" dirty="0" smtClean="0"/>
              <a:t>the hormones of </a:t>
            </a:r>
            <a:r>
              <a:rPr lang="en-US" dirty="0" smtClean="0">
                <a:hlinkClick r:id="rId2" tooltip="Estrus"/>
              </a:rPr>
              <a:t>estrus</a:t>
            </a:r>
            <a:r>
              <a:rPr lang="en-US" dirty="0" smtClean="0"/>
              <a:t>, </a:t>
            </a:r>
            <a:r>
              <a:rPr lang="en-US" dirty="0" smtClean="0">
                <a:hlinkClick r:id="rId3" tooltip="List of dog diseases"/>
              </a:rPr>
              <a:t>acromegaly</a:t>
            </a:r>
            <a:r>
              <a:rPr lang="en-US" dirty="0" smtClean="0"/>
              <a:t>, (</a:t>
            </a:r>
            <a:r>
              <a:rPr lang="en-US" dirty="0" smtClean="0">
                <a:hlinkClick r:id="rId4" tooltip="Neutering"/>
              </a:rPr>
              <a:t>spaying</a:t>
            </a:r>
            <a:r>
              <a:rPr lang="en-US" dirty="0" smtClean="0"/>
              <a:t> can resolve the diabetes),</a:t>
            </a:r>
          </a:p>
          <a:p>
            <a:pPr algn="l" rtl="0">
              <a:buFontTx/>
              <a:buChar char="-"/>
            </a:pPr>
            <a:r>
              <a:rPr lang="en-US" dirty="0" smtClean="0"/>
              <a:t> pregnancy, </a:t>
            </a:r>
          </a:p>
          <a:p>
            <a:pPr algn="l" rtl="0">
              <a:buFontTx/>
              <a:buChar char="-"/>
            </a:pPr>
            <a:r>
              <a:rPr lang="en-US" dirty="0" smtClean="0"/>
              <a:t>or other medical conditions such as </a:t>
            </a:r>
            <a:r>
              <a:rPr lang="en-US" dirty="0" smtClean="0">
                <a:hlinkClick r:id="rId5" tooltip="Cushing's syndrome"/>
              </a:rPr>
              <a:t>Cushing's disease</a:t>
            </a:r>
            <a:r>
              <a:rPr lang="en-US" dirty="0" smtClean="0"/>
              <a:t>.</a:t>
            </a:r>
          </a:p>
          <a:p>
            <a:pPr algn="l" rtl="0">
              <a:buFontTx/>
              <a:buChar char="-"/>
            </a:pPr>
            <a:r>
              <a:rPr lang="en-US" dirty="0" smtClean="0"/>
              <a:t> In such cases, it may be possible to treat the primary medical problem and revert the animal to non-diabetic status.</a:t>
            </a:r>
            <a:endParaRPr lang="ar-IQ" dirty="0" smtClean="0"/>
          </a:p>
          <a:p>
            <a:pPr algn="l" rtl="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179512" y="260648"/>
            <a:ext cx="8964488" cy="6408712"/>
          </a:xfrm>
        </p:spPr>
        <p:txBody>
          <a:bodyPr>
            <a:normAutofit/>
          </a:bodyPr>
          <a:lstStyle/>
          <a:p>
            <a:pPr algn="l" rtl="0"/>
            <a:r>
              <a:rPr lang="en-US" b="1" dirty="0" smtClean="0"/>
              <a:t>Pathogenesis</a:t>
            </a:r>
            <a:endParaRPr lang="en-US" dirty="0" smtClean="0"/>
          </a:p>
          <a:p>
            <a:pPr algn="l" rtl="0"/>
            <a:r>
              <a:rPr lang="en-US" dirty="0" smtClean="0"/>
              <a:t>The body uses </a:t>
            </a:r>
            <a:r>
              <a:rPr lang="en-US" dirty="0" smtClean="0">
                <a:hlinkClick r:id="rId2" tooltip="Glucose"/>
              </a:rPr>
              <a:t>glucose</a:t>
            </a:r>
            <a:r>
              <a:rPr lang="en-US" dirty="0" smtClean="0"/>
              <a:t> for energy. </a:t>
            </a:r>
          </a:p>
          <a:p>
            <a:pPr algn="l" rtl="0"/>
            <a:r>
              <a:rPr lang="en-US" dirty="0" smtClean="0"/>
              <a:t>Without insulin, glucose is unable to enter the cells where it will be used for this and other </a:t>
            </a:r>
            <a:r>
              <a:rPr lang="en-US" dirty="0" smtClean="0">
                <a:hlinkClick r:id="rId3" tooltip="Anabolism"/>
              </a:rPr>
              <a:t>anabolic</a:t>
            </a:r>
            <a:r>
              <a:rPr lang="en-US" dirty="0" smtClean="0"/>
              <a:t> ("building up") purposes, such as the </a:t>
            </a:r>
            <a:r>
              <a:rPr lang="en-US" dirty="0" smtClean="0">
                <a:solidFill>
                  <a:srgbClr val="C00000"/>
                </a:solidFill>
              </a:rPr>
              <a:t>synthesis of glycogen, proteins, and fatty acids.</a:t>
            </a:r>
          </a:p>
          <a:p>
            <a:pPr algn="l" rtl="0"/>
            <a:r>
              <a:rPr lang="en-US" dirty="0" smtClean="0"/>
              <a:t> Insulin is also an active </a:t>
            </a:r>
            <a:r>
              <a:rPr lang="en-US" dirty="0" err="1" smtClean="0"/>
              <a:t>preventor</a:t>
            </a:r>
            <a:r>
              <a:rPr lang="en-US" dirty="0" smtClean="0"/>
              <a:t> of the breakdown or </a:t>
            </a:r>
            <a:r>
              <a:rPr lang="en-US" dirty="0" smtClean="0">
                <a:hlinkClick r:id="rId4" tooltip="Catabolism"/>
              </a:rPr>
              <a:t>catabolism</a:t>
            </a:r>
            <a:r>
              <a:rPr lang="en-US" dirty="0" smtClean="0"/>
              <a:t> </a:t>
            </a:r>
            <a:r>
              <a:rPr lang="en-US" b="1" dirty="0" smtClean="0"/>
              <a:t>of glycogen and fat.</a:t>
            </a:r>
          </a:p>
          <a:p>
            <a:pPr algn="l" rtl="0"/>
            <a:r>
              <a:rPr lang="en-US" dirty="0" smtClean="0"/>
              <a:t> The absence of sufficient insulin causes this breaking-down process to be accelerated; it is the mechanism behind metabolizing fat instead of glucose and the </a:t>
            </a:r>
            <a:r>
              <a:rPr lang="en-US" dirty="0" smtClean="0">
                <a:solidFill>
                  <a:srgbClr val="C00000"/>
                </a:solidFill>
              </a:rPr>
              <a:t>appearance of </a:t>
            </a:r>
            <a:r>
              <a:rPr lang="en-US" dirty="0" err="1" smtClean="0">
                <a:solidFill>
                  <a:srgbClr val="C00000"/>
                </a:solidFill>
              </a:rPr>
              <a:t>ketones</a:t>
            </a:r>
            <a:r>
              <a:rPr lang="en-US" dirty="0" smtClean="0">
                <a:solidFill>
                  <a:srgbClr val="C00000"/>
                </a:solidFill>
              </a:rPr>
              <a:t>.</a:t>
            </a:r>
            <a:endParaRPr lang="ar-IQ"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0"/>
            <a:ext cx="8229600" cy="274638"/>
          </a:xfrm>
        </p:spPr>
        <p:txBody>
          <a:bodyPr>
            <a:normAutofit fontScale="90000"/>
          </a:bodyPr>
          <a:lstStyle/>
          <a:p>
            <a:endParaRPr lang="ar-IQ" dirty="0"/>
          </a:p>
        </p:txBody>
      </p:sp>
      <p:sp>
        <p:nvSpPr>
          <p:cNvPr id="3" name="عنصر نائب للمحتوى 2"/>
          <p:cNvSpPr>
            <a:spLocks noGrp="1"/>
          </p:cNvSpPr>
          <p:nvPr>
            <p:ph idx="1"/>
          </p:nvPr>
        </p:nvSpPr>
        <p:spPr>
          <a:xfrm>
            <a:off x="0" y="188640"/>
            <a:ext cx="9144000" cy="6336704"/>
          </a:xfrm>
        </p:spPr>
        <p:txBody>
          <a:bodyPr>
            <a:normAutofit/>
          </a:bodyPr>
          <a:lstStyle/>
          <a:p>
            <a:pPr algn="l">
              <a:buNone/>
            </a:pPr>
            <a:r>
              <a:rPr lang="en-US" dirty="0" smtClean="0"/>
              <a:t>Since the glucose that normally enters the cells is unable to do  without insulin, it begins to build up in the blood where it can be seen as </a:t>
            </a:r>
            <a:r>
              <a:rPr lang="en-US" dirty="0" smtClean="0">
                <a:solidFill>
                  <a:srgbClr val="C00000"/>
                </a:solidFill>
              </a:rPr>
              <a:t>hyperglycemia or high blood glucose levels</a:t>
            </a:r>
            <a:r>
              <a:rPr lang="en-US" dirty="0" smtClean="0"/>
              <a:t>. </a:t>
            </a:r>
          </a:p>
          <a:p>
            <a:pPr algn="l">
              <a:buNone/>
            </a:pPr>
            <a:r>
              <a:rPr lang="en-US" dirty="0" smtClean="0"/>
              <a:t>The </a:t>
            </a:r>
            <a:r>
              <a:rPr lang="en-US" dirty="0" smtClean="0">
                <a:hlinkClick r:id="rId2" tooltip="Nephron"/>
              </a:rPr>
              <a:t>tubules</a:t>
            </a:r>
            <a:r>
              <a:rPr lang="en-US" dirty="0" smtClean="0"/>
              <a:t> of the kidneys are normally able to </a:t>
            </a:r>
          </a:p>
          <a:p>
            <a:pPr algn="l">
              <a:buNone/>
            </a:pPr>
            <a:r>
              <a:rPr lang="en-US" dirty="0" smtClean="0"/>
              <a:t>re-absorb glucose, but they are unable to handle and process the amount of glucose they are being presented with.</a:t>
            </a:r>
          </a:p>
          <a:p>
            <a:pPr algn="l">
              <a:buNone/>
            </a:pPr>
            <a:r>
              <a:rPr lang="en-US" dirty="0" smtClean="0"/>
              <a:t> At this point, which is called the renal threshold, the excess glucose spills into the urine (</a:t>
            </a:r>
            <a:r>
              <a:rPr lang="en-US" dirty="0" smtClean="0">
                <a:hlinkClick r:id="rId3" tooltip="Glycosuria"/>
              </a:rPr>
              <a:t>glycosuria</a:t>
            </a:r>
            <a:r>
              <a:rPr lang="en-US" dirty="0" smtClean="0"/>
              <a:t>),</a:t>
            </a:r>
          </a:p>
          <a:p>
            <a:pPr algn="l">
              <a:buNone/>
            </a:pPr>
            <a:endParaRPr lang="ar-IQ" dirty="0"/>
          </a:p>
        </p:txBody>
      </p:sp>
    </p:spTree>
  </p:cSld>
  <p:clrMapOvr>
    <a:masterClrMapping/>
  </p:clrMapOvr>
</p:sld>
</file>

<file path=ppt/theme/theme1.xml><?xml version="1.0" encoding="utf-8"?>
<a:theme xmlns:a="http://schemas.openxmlformats.org/drawingml/2006/main" name="سمة Office">
  <a:themeElements>
    <a:clrScheme name="تدرج الرمادي">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2106</Words>
  <Application>Microsoft Office PowerPoint</Application>
  <PresentationFormat>عرض على الشاشة (3:4)‏</PresentationFormat>
  <Paragraphs>135</Paragraphs>
  <Slides>32</Slides>
  <Notes>0</Notes>
  <HiddenSlides>0</HiddenSlides>
  <MMClips>0</MMClips>
  <ScaleCrop>false</ScaleCrop>
  <HeadingPairs>
    <vt:vector size="4" baseType="variant">
      <vt:variant>
        <vt:lpstr>نسق</vt:lpstr>
      </vt:variant>
      <vt:variant>
        <vt:i4>1</vt:i4>
      </vt:variant>
      <vt:variant>
        <vt:lpstr>عناوين الشرائح</vt:lpstr>
      </vt:variant>
      <vt:variant>
        <vt:i4>32</vt:i4>
      </vt:variant>
    </vt:vector>
  </HeadingPairs>
  <TitlesOfParts>
    <vt:vector size="33"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اسراء</dc:creator>
  <cp:lastModifiedBy>s</cp:lastModifiedBy>
  <cp:revision>33</cp:revision>
  <dcterms:created xsi:type="dcterms:W3CDTF">2017-05-02T17:22:33Z</dcterms:created>
  <dcterms:modified xsi:type="dcterms:W3CDTF">2018-04-21T18:07:38Z</dcterms:modified>
</cp:coreProperties>
</file>